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3" r:id="rId2"/>
    <p:sldId id="282" r:id="rId3"/>
    <p:sldId id="284" r:id="rId4"/>
    <p:sldId id="285" r:id="rId5"/>
    <p:sldId id="286" r:id="rId6"/>
    <p:sldId id="287" r:id="rId7"/>
    <p:sldId id="299" r:id="rId8"/>
    <p:sldId id="288" r:id="rId9"/>
    <p:sldId id="300" r:id="rId10"/>
    <p:sldId id="301" r:id="rId11"/>
    <p:sldId id="289" r:id="rId12"/>
    <p:sldId id="291" r:id="rId13"/>
    <p:sldId id="293" r:id="rId14"/>
    <p:sldId id="292" r:id="rId15"/>
    <p:sldId id="295" r:id="rId16"/>
    <p:sldId id="296" r:id="rId17"/>
    <p:sldId id="297" r:id="rId18"/>
    <p:sldId id="294" r:id="rId19"/>
    <p:sldId id="298" r:id="rId20"/>
    <p:sldId id="302" r:id="rId21"/>
    <p:sldId id="303" r:id="rId22"/>
    <p:sldId id="304" r:id="rId23"/>
    <p:sldId id="30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300"/>
    <a:srgbClr val="006533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7F73B-1D0F-4DF9-B6F9-19FD09D5B6B2}" v="41" dt="2025-09-14T20:28:36.2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73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Jones" userId="0a2f54c798fc6daf" providerId="LiveId" clId="{D249CF32-63A5-4CB7-BAD2-808D9CC6417F}"/>
    <pc:docChg chg="undo custSel addSld delSld modSld sldOrd">
      <pc:chgData name="Daniel Jones" userId="0a2f54c798fc6daf" providerId="LiveId" clId="{D249CF32-63A5-4CB7-BAD2-808D9CC6417F}" dt="2025-09-15T15:29:17.236" v="488" actId="20577"/>
      <pc:docMkLst>
        <pc:docMk/>
      </pc:docMkLst>
      <pc:sldChg chg="del">
        <pc:chgData name="Daniel Jones" userId="0a2f54c798fc6daf" providerId="LiveId" clId="{D249CF32-63A5-4CB7-BAD2-808D9CC6417F}" dt="2025-09-14T19:10:09.723" v="0" actId="47"/>
        <pc:sldMkLst>
          <pc:docMk/>
          <pc:sldMk cId="3823821779" sldId="256"/>
        </pc:sldMkLst>
      </pc:sldChg>
      <pc:sldChg chg="del">
        <pc:chgData name="Daniel Jones" userId="0a2f54c798fc6daf" providerId="LiveId" clId="{D249CF32-63A5-4CB7-BAD2-808D9CC6417F}" dt="2025-09-14T19:10:16.909" v="9" actId="47"/>
        <pc:sldMkLst>
          <pc:docMk/>
          <pc:sldMk cId="4205787370" sldId="257"/>
        </pc:sldMkLst>
      </pc:sldChg>
      <pc:sldChg chg="del">
        <pc:chgData name="Daniel Jones" userId="0a2f54c798fc6daf" providerId="LiveId" clId="{D249CF32-63A5-4CB7-BAD2-808D9CC6417F}" dt="2025-09-14T19:10:16.473" v="8" actId="47"/>
        <pc:sldMkLst>
          <pc:docMk/>
          <pc:sldMk cId="3271173871" sldId="258"/>
        </pc:sldMkLst>
      </pc:sldChg>
      <pc:sldChg chg="del">
        <pc:chgData name="Daniel Jones" userId="0a2f54c798fc6daf" providerId="LiveId" clId="{D249CF32-63A5-4CB7-BAD2-808D9CC6417F}" dt="2025-09-14T19:10:17.806" v="11" actId="47"/>
        <pc:sldMkLst>
          <pc:docMk/>
          <pc:sldMk cId="4084924572" sldId="259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3192405211" sldId="260"/>
        </pc:sldMkLst>
      </pc:sldChg>
      <pc:sldChg chg="del">
        <pc:chgData name="Daniel Jones" userId="0a2f54c798fc6daf" providerId="LiveId" clId="{D249CF32-63A5-4CB7-BAD2-808D9CC6417F}" dt="2025-09-14T19:10:17.334" v="10" actId="47"/>
        <pc:sldMkLst>
          <pc:docMk/>
          <pc:sldMk cId="3101659341" sldId="261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744177855" sldId="262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2658522108" sldId="263"/>
        </pc:sldMkLst>
      </pc:sldChg>
      <pc:sldChg chg="del">
        <pc:chgData name="Daniel Jones" userId="0a2f54c798fc6daf" providerId="LiveId" clId="{D249CF32-63A5-4CB7-BAD2-808D9CC6417F}" dt="2025-09-14T19:10:18.403" v="12" actId="47"/>
        <pc:sldMkLst>
          <pc:docMk/>
          <pc:sldMk cId="636985050" sldId="264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3223886623" sldId="265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4006417926" sldId="266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3092699430" sldId="267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4135188442" sldId="268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3045700204" sldId="269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4051125553" sldId="270"/>
        </pc:sldMkLst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2134963451" sldId="271"/>
        </pc:sldMkLst>
      </pc:sldChg>
      <pc:sldChg chg="del">
        <pc:chgData name="Daniel Jones" userId="0a2f54c798fc6daf" providerId="LiveId" clId="{D249CF32-63A5-4CB7-BAD2-808D9CC6417F}" dt="2025-09-14T19:10:11.840" v="4" actId="47"/>
        <pc:sldMkLst>
          <pc:docMk/>
          <pc:sldMk cId="1660553538" sldId="272"/>
        </pc:sldMkLst>
      </pc:sldChg>
      <pc:sldChg chg="del">
        <pc:chgData name="Daniel Jones" userId="0a2f54c798fc6daf" providerId="LiveId" clId="{D249CF32-63A5-4CB7-BAD2-808D9CC6417F}" dt="2025-09-14T19:10:11.283" v="3" actId="47"/>
        <pc:sldMkLst>
          <pc:docMk/>
          <pc:sldMk cId="1145137109" sldId="273"/>
        </pc:sldMkLst>
      </pc:sldChg>
      <pc:sldChg chg="del">
        <pc:chgData name="Daniel Jones" userId="0a2f54c798fc6daf" providerId="LiveId" clId="{D249CF32-63A5-4CB7-BAD2-808D9CC6417F}" dt="2025-09-14T19:10:10.673" v="2" actId="47"/>
        <pc:sldMkLst>
          <pc:docMk/>
          <pc:sldMk cId="2431784862" sldId="274"/>
        </pc:sldMkLst>
      </pc:sldChg>
      <pc:sldChg chg="del">
        <pc:chgData name="Daniel Jones" userId="0a2f54c798fc6daf" providerId="LiveId" clId="{D249CF32-63A5-4CB7-BAD2-808D9CC6417F}" dt="2025-09-14T19:10:13.073" v="6" actId="47"/>
        <pc:sldMkLst>
          <pc:docMk/>
          <pc:sldMk cId="3731264964" sldId="275"/>
        </pc:sldMkLst>
      </pc:sldChg>
      <pc:sldChg chg="del">
        <pc:chgData name="Daniel Jones" userId="0a2f54c798fc6daf" providerId="LiveId" clId="{D249CF32-63A5-4CB7-BAD2-808D9CC6417F}" dt="2025-09-14T19:10:16.073" v="7" actId="47"/>
        <pc:sldMkLst>
          <pc:docMk/>
          <pc:sldMk cId="3467394052" sldId="276"/>
        </pc:sldMkLst>
      </pc:sldChg>
      <pc:sldChg chg="del">
        <pc:chgData name="Daniel Jones" userId="0a2f54c798fc6daf" providerId="LiveId" clId="{D249CF32-63A5-4CB7-BAD2-808D9CC6417F}" dt="2025-09-14T19:10:12.396" v="5" actId="47"/>
        <pc:sldMkLst>
          <pc:docMk/>
          <pc:sldMk cId="4218584575" sldId="277"/>
        </pc:sldMkLst>
      </pc:sldChg>
      <pc:sldChg chg="del">
        <pc:chgData name="Daniel Jones" userId="0a2f54c798fc6daf" providerId="LiveId" clId="{D249CF32-63A5-4CB7-BAD2-808D9CC6417F}" dt="2025-09-14T19:10:19.726" v="13" actId="47"/>
        <pc:sldMkLst>
          <pc:docMk/>
          <pc:sldMk cId="2970963550" sldId="278"/>
        </pc:sldMkLst>
      </pc:sldChg>
      <pc:sldChg chg="del">
        <pc:chgData name="Daniel Jones" userId="0a2f54c798fc6daf" providerId="LiveId" clId="{D249CF32-63A5-4CB7-BAD2-808D9CC6417F}" dt="2025-09-14T19:10:10.180" v="1" actId="47"/>
        <pc:sldMkLst>
          <pc:docMk/>
          <pc:sldMk cId="2696812592" sldId="279"/>
        </pc:sldMkLst>
      </pc:sldChg>
      <pc:sldChg chg="del">
        <pc:chgData name="Daniel Jones" userId="0a2f54c798fc6daf" providerId="LiveId" clId="{D249CF32-63A5-4CB7-BAD2-808D9CC6417F}" dt="2025-09-14T19:10:20.670" v="15" actId="47"/>
        <pc:sldMkLst>
          <pc:docMk/>
          <pc:sldMk cId="3397649244" sldId="280"/>
        </pc:sldMkLst>
      </pc:sldChg>
      <pc:sldChg chg="del">
        <pc:chgData name="Daniel Jones" userId="0a2f54c798fc6daf" providerId="LiveId" clId="{D249CF32-63A5-4CB7-BAD2-808D9CC6417F}" dt="2025-09-14T19:10:20.136" v="14" actId="47"/>
        <pc:sldMkLst>
          <pc:docMk/>
          <pc:sldMk cId="722878999" sldId="281"/>
        </pc:sldMkLst>
      </pc:sldChg>
      <pc:sldChg chg="modSp mod">
        <pc:chgData name="Daniel Jones" userId="0a2f54c798fc6daf" providerId="LiveId" clId="{D249CF32-63A5-4CB7-BAD2-808D9CC6417F}" dt="2025-09-14T22:38:58.745" v="468" actId="20577"/>
        <pc:sldMkLst>
          <pc:docMk/>
          <pc:sldMk cId="1310493431" sldId="286"/>
        </pc:sldMkLst>
        <pc:spChg chg="mod">
          <ac:chgData name="Daniel Jones" userId="0a2f54c798fc6daf" providerId="LiveId" clId="{D249CF32-63A5-4CB7-BAD2-808D9CC6417F}" dt="2025-09-14T22:38:58.745" v="468" actId="20577"/>
          <ac:spMkLst>
            <pc:docMk/>
            <pc:sldMk cId="1310493431" sldId="286"/>
            <ac:spMk id="3" creationId="{93DB940E-DF04-E7F7-3BC0-2703912B1CA3}"/>
          </ac:spMkLst>
        </pc:spChg>
      </pc:sldChg>
      <pc:sldChg chg="modSp mod">
        <pc:chgData name="Daniel Jones" userId="0a2f54c798fc6daf" providerId="LiveId" clId="{D249CF32-63A5-4CB7-BAD2-808D9CC6417F}" dt="2025-09-14T22:36:10.838" v="396" actId="20577"/>
        <pc:sldMkLst>
          <pc:docMk/>
          <pc:sldMk cId="27508073" sldId="288"/>
        </pc:sldMkLst>
        <pc:spChg chg="mod">
          <ac:chgData name="Daniel Jones" userId="0a2f54c798fc6daf" providerId="LiveId" clId="{D249CF32-63A5-4CB7-BAD2-808D9CC6417F}" dt="2025-09-14T22:36:10.838" v="396" actId="20577"/>
          <ac:spMkLst>
            <pc:docMk/>
            <pc:sldMk cId="27508073" sldId="288"/>
            <ac:spMk id="3" creationId="{254CFF1B-324F-93ED-8ABB-D29FBF16DA0F}"/>
          </ac:spMkLst>
        </pc:spChg>
      </pc:sldChg>
      <pc:sldChg chg="del">
        <pc:chgData name="Daniel Jones" userId="0a2f54c798fc6daf" providerId="LiveId" clId="{D249CF32-63A5-4CB7-BAD2-808D9CC6417F}" dt="2025-09-14T19:10:28.176" v="16" actId="47"/>
        <pc:sldMkLst>
          <pc:docMk/>
          <pc:sldMk cId="3189080642" sldId="290"/>
        </pc:sldMkLst>
      </pc:sldChg>
      <pc:sldChg chg="addSp delSp modSp mod">
        <pc:chgData name="Daniel Jones" userId="0a2f54c798fc6daf" providerId="LiveId" clId="{D249CF32-63A5-4CB7-BAD2-808D9CC6417F}" dt="2025-09-14T22:38:02.565" v="467" actId="12789"/>
        <pc:sldMkLst>
          <pc:docMk/>
          <pc:sldMk cId="1226764329" sldId="291"/>
        </pc:sldMkLst>
        <pc:spChg chg="mod">
          <ac:chgData name="Daniel Jones" userId="0a2f54c798fc6daf" providerId="LiveId" clId="{D249CF32-63A5-4CB7-BAD2-808D9CC6417F}" dt="2025-09-14T22:37:57.035" v="466" actId="1076"/>
          <ac:spMkLst>
            <pc:docMk/>
            <pc:sldMk cId="1226764329" sldId="291"/>
            <ac:spMk id="2" creationId="{19160AA5-9EFC-2BC9-F3EA-8B804A16BAB3}"/>
          </ac:spMkLst>
        </pc:spChg>
        <pc:spChg chg="mod">
          <ac:chgData name="Daniel Jones" userId="0a2f54c798fc6daf" providerId="LiveId" clId="{D249CF32-63A5-4CB7-BAD2-808D9CC6417F}" dt="2025-09-14T22:38:02.565" v="467" actId="12789"/>
          <ac:spMkLst>
            <pc:docMk/>
            <pc:sldMk cId="1226764329" sldId="291"/>
            <ac:spMk id="6" creationId="{2F569D3B-F75D-ECA2-BA46-C197B5158D3C}"/>
          </ac:spMkLst>
        </pc:spChg>
        <pc:graphicFrameChg chg="mod modGraphic">
          <ac:chgData name="Daniel Jones" userId="0a2f54c798fc6daf" providerId="LiveId" clId="{D249CF32-63A5-4CB7-BAD2-808D9CC6417F}" dt="2025-09-14T22:38:02.565" v="467" actId="12789"/>
          <ac:graphicFrameMkLst>
            <pc:docMk/>
            <pc:sldMk cId="1226764329" sldId="291"/>
            <ac:graphicFrameMk id="7" creationId="{DCB864D4-6262-5863-5A04-DB76AB21420D}"/>
          </ac:graphicFrameMkLst>
        </pc:graphicFrameChg>
        <pc:picChg chg="add del">
          <ac:chgData name="Daniel Jones" userId="0a2f54c798fc6daf" providerId="LiveId" clId="{D249CF32-63A5-4CB7-BAD2-808D9CC6417F}" dt="2025-09-14T19:18:45.984" v="22" actId="21"/>
          <ac:picMkLst>
            <pc:docMk/>
            <pc:sldMk cId="1226764329" sldId="291"/>
            <ac:picMk id="3" creationId="{B64BE2DB-4AF6-DF40-5F16-310765161E47}"/>
          </ac:picMkLst>
        </pc:picChg>
      </pc:sldChg>
      <pc:sldChg chg="ord">
        <pc:chgData name="Daniel Jones" userId="0a2f54c798fc6daf" providerId="LiveId" clId="{D249CF32-63A5-4CB7-BAD2-808D9CC6417F}" dt="2025-09-14T19:10:33.492" v="18"/>
        <pc:sldMkLst>
          <pc:docMk/>
          <pc:sldMk cId="1818877180" sldId="294"/>
        </pc:sldMkLst>
      </pc:sldChg>
      <pc:sldChg chg="modSp mod">
        <pc:chgData name="Daniel Jones" userId="0a2f54c798fc6daf" providerId="LiveId" clId="{D249CF32-63A5-4CB7-BAD2-808D9CC6417F}" dt="2025-09-14T19:27:55.431" v="28" actId="207"/>
        <pc:sldMkLst>
          <pc:docMk/>
          <pc:sldMk cId="3328701722" sldId="295"/>
        </pc:sldMkLst>
        <pc:spChg chg="mod">
          <ac:chgData name="Daniel Jones" userId="0a2f54c798fc6daf" providerId="LiveId" clId="{D249CF32-63A5-4CB7-BAD2-808D9CC6417F}" dt="2025-09-14T19:26:07.121" v="24" actId="33524"/>
          <ac:spMkLst>
            <pc:docMk/>
            <pc:sldMk cId="3328701722" sldId="295"/>
            <ac:spMk id="10" creationId="{783180B6-6DE0-FC57-E75D-DA305AC3D2EA}"/>
          </ac:spMkLst>
        </pc:spChg>
        <pc:graphicFrameChg chg="modGraphic">
          <ac:chgData name="Daniel Jones" userId="0a2f54c798fc6daf" providerId="LiveId" clId="{D249CF32-63A5-4CB7-BAD2-808D9CC6417F}" dt="2025-09-14T19:27:55.431" v="28" actId="207"/>
          <ac:graphicFrameMkLst>
            <pc:docMk/>
            <pc:sldMk cId="3328701722" sldId="295"/>
            <ac:graphicFrameMk id="5" creationId="{78A597F4-E754-2DE2-2BAB-4F5AF9D711AB}"/>
          </ac:graphicFrameMkLst>
        </pc:graphicFrameChg>
      </pc:sldChg>
      <pc:sldChg chg="modSp mod">
        <pc:chgData name="Daniel Jones" userId="0a2f54c798fc6daf" providerId="LiveId" clId="{D249CF32-63A5-4CB7-BAD2-808D9CC6417F}" dt="2025-09-14T19:27:49.145" v="26" actId="207"/>
        <pc:sldMkLst>
          <pc:docMk/>
          <pc:sldMk cId="4137572253" sldId="296"/>
        </pc:sldMkLst>
        <pc:graphicFrameChg chg="modGraphic">
          <ac:chgData name="Daniel Jones" userId="0a2f54c798fc6daf" providerId="LiveId" clId="{D249CF32-63A5-4CB7-BAD2-808D9CC6417F}" dt="2025-09-14T19:27:49.145" v="26" actId="207"/>
          <ac:graphicFrameMkLst>
            <pc:docMk/>
            <pc:sldMk cId="4137572253" sldId="296"/>
            <ac:graphicFrameMk id="5" creationId="{24618EAB-FDAE-12A3-B231-74742432B6F2}"/>
          </ac:graphicFrameMkLst>
        </pc:graphicFrameChg>
      </pc:sldChg>
      <pc:sldChg chg="addSp delSp modSp mod">
        <pc:chgData name="Daniel Jones" userId="0a2f54c798fc6daf" providerId="LiveId" clId="{D249CF32-63A5-4CB7-BAD2-808D9CC6417F}" dt="2025-09-14T20:29:58.324" v="384" actId="21"/>
        <pc:sldMkLst>
          <pc:docMk/>
          <pc:sldMk cId="660904154" sldId="298"/>
        </pc:sldMkLst>
        <pc:spChg chg="mod">
          <ac:chgData name="Daniel Jones" userId="0a2f54c798fc6daf" providerId="LiveId" clId="{D249CF32-63A5-4CB7-BAD2-808D9CC6417F}" dt="2025-09-14T19:41:32.297" v="228" actId="20577"/>
          <ac:spMkLst>
            <pc:docMk/>
            <pc:sldMk cId="660904154" sldId="298"/>
            <ac:spMk id="2" creationId="{95980457-64CF-9101-7CFD-8846D0962E96}"/>
          </ac:spMkLst>
        </pc:spChg>
        <pc:graphicFrameChg chg="mod modGraphic">
          <ac:chgData name="Daniel Jones" userId="0a2f54c798fc6daf" providerId="LiveId" clId="{D249CF32-63A5-4CB7-BAD2-808D9CC6417F}" dt="2025-09-14T20:24:38.374" v="371" actId="14734"/>
          <ac:graphicFrameMkLst>
            <pc:docMk/>
            <pc:sldMk cId="660904154" sldId="298"/>
            <ac:graphicFrameMk id="5" creationId="{EC6A48F7-E6E0-4534-892B-A1F750657779}"/>
          </ac:graphicFrameMkLst>
        </pc:graphicFrameChg>
        <pc:graphicFrameChg chg="add del">
          <ac:chgData name="Daniel Jones" userId="0a2f54c798fc6daf" providerId="LiveId" clId="{D249CF32-63A5-4CB7-BAD2-808D9CC6417F}" dt="2025-09-14T20:20:31.707" v="342" actId="21"/>
          <ac:graphicFrameMkLst>
            <pc:docMk/>
            <pc:sldMk cId="660904154" sldId="298"/>
            <ac:graphicFrameMk id="6" creationId="{E97889B5-A5F5-6B74-BC91-BDE2A8D51641}"/>
          </ac:graphicFrameMkLst>
        </pc:graphicFrameChg>
        <pc:graphicFrameChg chg="add del mod">
          <ac:chgData name="Daniel Jones" userId="0a2f54c798fc6daf" providerId="LiveId" clId="{D249CF32-63A5-4CB7-BAD2-808D9CC6417F}" dt="2025-09-14T20:20:35.560" v="344" actId="478"/>
          <ac:graphicFrameMkLst>
            <pc:docMk/>
            <pc:sldMk cId="660904154" sldId="298"/>
            <ac:graphicFrameMk id="7" creationId="{E97889B5-A5F5-6B74-BC91-BDE2A8D51641}"/>
          </ac:graphicFrameMkLst>
        </pc:graphicFrameChg>
        <pc:graphicFrameChg chg="add del">
          <ac:chgData name="Daniel Jones" userId="0a2f54c798fc6daf" providerId="LiveId" clId="{D249CF32-63A5-4CB7-BAD2-808D9CC6417F}" dt="2025-09-14T20:21:48.375" v="356" actId="21"/>
          <ac:graphicFrameMkLst>
            <pc:docMk/>
            <pc:sldMk cId="660904154" sldId="298"/>
            <ac:graphicFrameMk id="8" creationId="{8953E1A5-C701-A5F9-47CC-D9315A8953F6}"/>
          </ac:graphicFrameMkLst>
        </pc:graphicFrameChg>
        <pc:graphicFrameChg chg="add del mod modGraphic">
          <ac:chgData name="Daniel Jones" userId="0a2f54c798fc6daf" providerId="LiveId" clId="{D249CF32-63A5-4CB7-BAD2-808D9CC6417F}" dt="2025-09-14T20:22:31.104" v="369" actId="21"/>
          <ac:graphicFrameMkLst>
            <pc:docMk/>
            <pc:sldMk cId="660904154" sldId="298"/>
            <ac:graphicFrameMk id="9" creationId="{8953E1A5-C701-A5F9-47CC-D9315A8953F6}"/>
          </ac:graphicFrameMkLst>
        </pc:graphicFrameChg>
        <pc:graphicFrameChg chg="add del mod modGraphic">
          <ac:chgData name="Daniel Jones" userId="0a2f54c798fc6daf" providerId="LiveId" clId="{D249CF32-63A5-4CB7-BAD2-808D9CC6417F}" dt="2025-09-14T20:29:58.324" v="384" actId="21"/>
          <ac:graphicFrameMkLst>
            <pc:docMk/>
            <pc:sldMk cId="660904154" sldId="298"/>
            <ac:graphicFrameMk id="10" creationId="{D79CE7D2-FB77-BEE1-5776-99CD815C2AAB}"/>
          </ac:graphicFrameMkLst>
        </pc:graphicFrameChg>
        <pc:picChg chg="add mod">
          <ac:chgData name="Daniel Jones" userId="0a2f54c798fc6daf" providerId="LiveId" clId="{D249CF32-63A5-4CB7-BAD2-808D9CC6417F}" dt="2025-09-14T19:36:53.042" v="38"/>
          <ac:picMkLst>
            <pc:docMk/>
            <pc:sldMk cId="660904154" sldId="298"/>
            <ac:picMk id="3" creationId="{2789A1A0-23E6-1738-F216-D06C79427C4D}"/>
          </ac:picMkLst>
        </pc:picChg>
      </pc:sldChg>
      <pc:sldChg chg="modSp mod">
        <pc:chgData name="Daniel Jones" userId="0a2f54c798fc6daf" providerId="LiveId" clId="{D249CF32-63A5-4CB7-BAD2-808D9CC6417F}" dt="2025-09-14T22:36:23.686" v="405" actId="20577"/>
        <pc:sldMkLst>
          <pc:docMk/>
          <pc:sldMk cId="3071785944" sldId="300"/>
        </pc:sldMkLst>
        <pc:spChg chg="mod">
          <ac:chgData name="Daniel Jones" userId="0a2f54c798fc6daf" providerId="LiveId" clId="{D249CF32-63A5-4CB7-BAD2-808D9CC6417F}" dt="2025-09-14T22:36:23.686" v="405" actId="20577"/>
          <ac:spMkLst>
            <pc:docMk/>
            <pc:sldMk cId="3071785944" sldId="300"/>
            <ac:spMk id="8" creationId="{60830FD4-5889-BA3B-D5E8-32E254186F55}"/>
          </ac:spMkLst>
        </pc:spChg>
      </pc:sldChg>
      <pc:sldChg chg="addSp modSp mod">
        <pc:chgData name="Daniel Jones" userId="0a2f54c798fc6daf" providerId="LiveId" clId="{D249CF32-63A5-4CB7-BAD2-808D9CC6417F}" dt="2025-09-15T15:29:17.236" v="488" actId="20577"/>
        <pc:sldMkLst>
          <pc:docMk/>
          <pc:sldMk cId="340034656" sldId="301"/>
        </pc:sldMkLst>
        <pc:spChg chg="mod ord">
          <ac:chgData name="Daniel Jones" userId="0a2f54c798fc6daf" providerId="LiveId" clId="{D249CF32-63A5-4CB7-BAD2-808D9CC6417F}" dt="2025-09-15T15:29:17.236" v="488" actId="20577"/>
          <ac:spMkLst>
            <pc:docMk/>
            <pc:sldMk cId="340034656" sldId="301"/>
            <ac:spMk id="8" creationId="{9856DC8E-8741-AF85-4D4C-740C6DC99B2D}"/>
          </ac:spMkLst>
        </pc:spChg>
        <pc:spChg chg="mod">
          <ac:chgData name="Daniel Jones" userId="0a2f54c798fc6daf" providerId="LiveId" clId="{D249CF32-63A5-4CB7-BAD2-808D9CC6417F}" dt="2025-09-14T22:31:35.679" v="394" actId="1076"/>
          <ac:spMkLst>
            <pc:docMk/>
            <pc:sldMk cId="340034656" sldId="301"/>
            <ac:spMk id="11" creationId="{6188F18E-25A9-E94B-056D-33EEAF7AFB16}"/>
          </ac:spMkLst>
        </pc:spChg>
        <pc:picChg chg="add mod">
          <ac:chgData name="Daniel Jones" userId="0a2f54c798fc6daf" providerId="LiveId" clId="{D249CF32-63A5-4CB7-BAD2-808D9CC6417F}" dt="2025-09-14T22:31:33.759" v="393" actId="1076"/>
          <ac:picMkLst>
            <pc:docMk/>
            <pc:sldMk cId="340034656" sldId="301"/>
            <ac:picMk id="4" creationId="{943A3ADE-15F1-555F-75C0-E9A48CB191CA}"/>
          </ac:picMkLst>
        </pc:picChg>
      </pc:sldChg>
      <pc:sldChg chg="addSp delSp modSp new mod">
        <pc:chgData name="Daniel Jones" userId="0a2f54c798fc6daf" providerId="LiveId" clId="{D249CF32-63A5-4CB7-BAD2-808D9CC6417F}" dt="2025-09-14T19:45:14.290" v="254" actId="21"/>
        <pc:sldMkLst>
          <pc:docMk/>
          <pc:sldMk cId="1789197424" sldId="302"/>
        </pc:sldMkLst>
        <pc:spChg chg="del">
          <ac:chgData name="Daniel Jones" userId="0a2f54c798fc6daf" providerId="LiveId" clId="{D249CF32-63A5-4CB7-BAD2-808D9CC6417F}" dt="2025-09-14T19:14:44.835" v="20" actId="478"/>
          <ac:spMkLst>
            <pc:docMk/>
            <pc:sldMk cId="1789197424" sldId="302"/>
            <ac:spMk id="2" creationId="{FBFEC7FE-A8F4-560A-D3D8-589FDFA8CC0F}"/>
          </ac:spMkLst>
        </pc:spChg>
        <pc:spChg chg="del">
          <ac:chgData name="Daniel Jones" userId="0a2f54c798fc6daf" providerId="LiveId" clId="{D249CF32-63A5-4CB7-BAD2-808D9CC6417F}" dt="2025-09-14T19:14:44.835" v="20" actId="478"/>
          <ac:spMkLst>
            <pc:docMk/>
            <pc:sldMk cId="1789197424" sldId="302"/>
            <ac:spMk id="3" creationId="{8501E729-0E91-BDEB-6170-FC4506D124C5}"/>
          </ac:spMkLst>
        </pc:spChg>
        <pc:spChg chg="add mod">
          <ac:chgData name="Daniel Jones" userId="0a2f54c798fc6daf" providerId="LiveId" clId="{D249CF32-63A5-4CB7-BAD2-808D9CC6417F}" dt="2025-09-14T19:41:23.946" v="222" actId="20577"/>
          <ac:spMkLst>
            <pc:docMk/>
            <pc:sldMk cId="1789197424" sldId="302"/>
            <ac:spMk id="7" creationId="{80069F85-4D98-D752-C96F-6BD3F4F2A7B2}"/>
          </ac:spMkLst>
        </pc:spChg>
        <pc:graphicFrameChg chg="add mod modGraphic">
          <ac:chgData name="Daniel Jones" userId="0a2f54c798fc6daf" providerId="LiveId" clId="{D249CF32-63A5-4CB7-BAD2-808D9CC6417F}" dt="2025-09-14T19:44:07.757" v="250" actId="122"/>
          <ac:graphicFrameMkLst>
            <pc:docMk/>
            <pc:sldMk cId="1789197424" sldId="302"/>
            <ac:graphicFrameMk id="4" creationId="{EC970D90-A51B-2C82-B53A-E418294EC575}"/>
          </ac:graphicFrameMkLst>
        </pc:graphicFrameChg>
        <pc:graphicFrameChg chg="add del mod modGraphic">
          <ac:chgData name="Daniel Jones" userId="0a2f54c798fc6daf" providerId="LiveId" clId="{D249CF32-63A5-4CB7-BAD2-808D9CC6417F}" dt="2025-09-14T19:45:14.290" v="254" actId="21"/>
          <ac:graphicFrameMkLst>
            <pc:docMk/>
            <pc:sldMk cId="1789197424" sldId="302"/>
            <ac:graphicFrameMk id="8" creationId="{3E514E84-2100-23FE-4C57-4E6FC7538E36}"/>
          </ac:graphicFrameMkLst>
        </pc:graphicFrameChg>
        <pc:picChg chg="add mod">
          <ac:chgData name="Daniel Jones" userId="0a2f54c798fc6daf" providerId="LiveId" clId="{D249CF32-63A5-4CB7-BAD2-808D9CC6417F}" dt="2025-09-14T19:36:46.523" v="37"/>
          <ac:picMkLst>
            <pc:docMk/>
            <pc:sldMk cId="1789197424" sldId="302"/>
            <ac:picMk id="5" creationId="{D43D0097-A9B2-9DC5-2B76-9A37450F52BA}"/>
          </ac:picMkLst>
        </pc:picChg>
        <pc:picChg chg="add mod">
          <ac:chgData name="Daniel Jones" userId="0a2f54c798fc6daf" providerId="LiveId" clId="{D249CF32-63A5-4CB7-BAD2-808D9CC6417F}" dt="2025-09-14T19:36:54.561" v="39"/>
          <ac:picMkLst>
            <pc:docMk/>
            <pc:sldMk cId="1789197424" sldId="302"/>
            <ac:picMk id="6" creationId="{D1EAFD5D-884A-B2CE-E80B-BDCEB941420F}"/>
          </ac:picMkLst>
        </pc:picChg>
      </pc:sldChg>
      <pc:sldChg chg="addSp delSp modSp add mod">
        <pc:chgData name="Daniel Jones" userId="0a2f54c798fc6daf" providerId="LiveId" clId="{D249CF32-63A5-4CB7-BAD2-808D9CC6417F}" dt="2025-09-14T19:47:44.276" v="267" actId="21"/>
        <pc:sldMkLst>
          <pc:docMk/>
          <pc:sldMk cId="1452225769" sldId="303"/>
        </pc:sldMkLst>
        <pc:spChg chg="mod">
          <ac:chgData name="Daniel Jones" userId="0a2f54c798fc6daf" providerId="LiveId" clId="{D249CF32-63A5-4CB7-BAD2-808D9CC6417F}" dt="2025-09-14T19:41:16.178" v="191" actId="20577"/>
          <ac:spMkLst>
            <pc:docMk/>
            <pc:sldMk cId="1452225769" sldId="303"/>
            <ac:spMk id="7" creationId="{E3640BCD-05DB-626B-7F2C-1EC3BBBA511C}"/>
          </ac:spMkLst>
        </pc:spChg>
        <pc:graphicFrameChg chg="add del mod modGraphic">
          <ac:chgData name="Daniel Jones" userId="0a2f54c798fc6daf" providerId="LiveId" clId="{D249CF32-63A5-4CB7-BAD2-808D9CC6417F}" dt="2025-09-14T19:38:14.073" v="65" actId="478"/>
          <ac:graphicFrameMkLst>
            <pc:docMk/>
            <pc:sldMk cId="1452225769" sldId="303"/>
            <ac:graphicFrameMk id="2" creationId="{AB4E27C3-CD55-87D8-A9ED-364BE81B7BB2}"/>
          </ac:graphicFrameMkLst>
        </pc:graphicFrameChg>
        <pc:graphicFrameChg chg="add mod modGraphic">
          <ac:chgData name="Daniel Jones" userId="0a2f54c798fc6daf" providerId="LiveId" clId="{D249CF32-63A5-4CB7-BAD2-808D9CC6417F}" dt="2025-09-14T19:47:12.256" v="258" actId="2084"/>
          <ac:graphicFrameMkLst>
            <pc:docMk/>
            <pc:sldMk cId="1452225769" sldId="303"/>
            <ac:graphicFrameMk id="3" creationId="{30522EAF-D32A-1EF1-5760-A734A13CEC83}"/>
          </ac:graphicFrameMkLst>
        </pc:graphicFrameChg>
        <pc:graphicFrameChg chg="del">
          <ac:chgData name="Daniel Jones" userId="0a2f54c798fc6daf" providerId="LiveId" clId="{D249CF32-63A5-4CB7-BAD2-808D9CC6417F}" dt="2025-09-14T19:37:21.334" v="55" actId="478"/>
          <ac:graphicFrameMkLst>
            <pc:docMk/>
            <pc:sldMk cId="1452225769" sldId="303"/>
            <ac:graphicFrameMk id="4" creationId="{3162E054-2508-EBF1-D245-3381590350FE}"/>
          </ac:graphicFrameMkLst>
        </pc:graphicFrameChg>
        <pc:graphicFrameChg chg="add del mod modGraphic">
          <ac:chgData name="Daniel Jones" userId="0a2f54c798fc6daf" providerId="LiveId" clId="{D249CF32-63A5-4CB7-BAD2-808D9CC6417F}" dt="2025-09-14T19:46:41.966" v="257" actId="21"/>
          <ac:graphicFrameMkLst>
            <pc:docMk/>
            <pc:sldMk cId="1452225769" sldId="303"/>
            <ac:graphicFrameMk id="8" creationId="{2FA9D14D-292D-24DC-E67D-6C07AF21ADFB}"/>
          </ac:graphicFrameMkLst>
        </pc:graphicFrameChg>
        <pc:graphicFrameChg chg="add del mod modGraphic">
          <ac:chgData name="Daniel Jones" userId="0a2f54c798fc6daf" providerId="LiveId" clId="{D249CF32-63A5-4CB7-BAD2-808D9CC6417F}" dt="2025-09-14T19:47:44.276" v="267" actId="21"/>
          <ac:graphicFrameMkLst>
            <pc:docMk/>
            <pc:sldMk cId="1452225769" sldId="303"/>
            <ac:graphicFrameMk id="9" creationId="{AF5C10DD-2854-6557-3210-280A59A4A61F}"/>
          </ac:graphicFrameMkLst>
        </pc:graphicFrameChg>
      </pc:sldChg>
      <pc:sldChg chg="addSp delSp modSp add mod">
        <pc:chgData name="Daniel Jones" userId="0a2f54c798fc6daf" providerId="LiveId" clId="{D249CF32-63A5-4CB7-BAD2-808D9CC6417F}" dt="2025-09-14T19:48:15.986" v="268" actId="2084"/>
        <pc:sldMkLst>
          <pc:docMk/>
          <pc:sldMk cId="141673549" sldId="304"/>
        </pc:sldMkLst>
        <pc:spChg chg="mod">
          <ac:chgData name="Daniel Jones" userId="0a2f54c798fc6daf" providerId="LiveId" clId="{D249CF32-63A5-4CB7-BAD2-808D9CC6417F}" dt="2025-09-14T19:41:10.808" v="172" actId="20577"/>
          <ac:spMkLst>
            <pc:docMk/>
            <pc:sldMk cId="141673549" sldId="304"/>
            <ac:spMk id="7" creationId="{D29C4D8E-CEE0-F9DB-190B-08DDED55B41D}"/>
          </ac:spMkLst>
        </pc:spChg>
        <pc:graphicFrameChg chg="add mod modGraphic">
          <ac:chgData name="Daniel Jones" userId="0a2f54c798fc6daf" providerId="LiveId" clId="{D249CF32-63A5-4CB7-BAD2-808D9CC6417F}" dt="2025-09-14T19:48:15.986" v="268" actId="2084"/>
          <ac:graphicFrameMkLst>
            <pc:docMk/>
            <pc:sldMk cId="141673549" sldId="304"/>
            <ac:graphicFrameMk id="2" creationId="{88F3B8D3-F9C0-0100-816E-271326527C24}"/>
          </ac:graphicFrameMkLst>
        </pc:graphicFrameChg>
        <pc:graphicFrameChg chg="del">
          <ac:chgData name="Daniel Jones" userId="0a2f54c798fc6daf" providerId="LiveId" clId="{D249CF32-63A5-4CB7-BAD2-808D9CC6417F}" dt="2025-09-14T19:38:48.978" v="77" actId="478"/>
          <ac:graphicFrameMkLst>
            <pc:docMk/>
            <pc:sldMk cId="141673549" sldId="304"/>
            <ac:graphicFrameMk id="3" creationId="{7627F9EF-BA20-9F28-C6CA-BBB3375E2366}"/>
          </ac:graphicFrameMkLst>
        </pc:graphicFrameChg>
      </pc:sldChg>
      <pc:sldChg chg="addSp delSp modSp add mod">
        <pc:chgData name="Daniel Jones" userId="0a2f54c798fc6daf" providerId="LiveId" clId="{D249CF32-63A5-4CB7-BAD2-808D9CC6417F}" dt="2025-09-14T19:52:09.266" v="284" actId="2084"/>
        <pc:sldMkLst>
          <pc:docMk/>
          <pc:sldMk cId="2817687701" sldId="305"/>
        </pc:sldMkLst>
        <pc:spChg chg="mod">
          <ac:chgData name="Daniel Jones" userId="0a2f54c798fc6daf" providerId="LiveId" clId="{D249CF32-63A5-4CB7-BAD2-808D9CC6417F}" dt="2025-09-14T19:41:00.097" v="143" actId="20577"/>
          <ac:spMkLst>
            <pc:docMk/>
            <pc:sldMk cId="2817687701" sldId="305"/>
            <ac:spMk id="7" creationId="{E519D8E7-44B0-050F-2E4C-7379EB6FC921}"/>
          </ac:spMkLst>
        </pc:spChg>
        <pc:graphicFrameChg chg="del">
          <ac:chgData name="Daniel Jones" userId="0a2f54c798fc6daf" providerId="LiveId" clId="{D249CF32-63A5-4CB7-BAD2-808D9CC6417F}" dt="2025-09-14T19:40:06.072" v="92" actId="478"/>
          <ac:graphicFrameMkLst>
            <pc:docMk/>
            <pc:sldMk cId="2817687701" sldId="305"/>
            <ac:graphicFrameMk id="2" creationId="{EC620835-2778-14F6-BF51-2CDA57E68E52}"/>
          </ac:graphicFrameMkLst>
        </pc:graphicFrameChg>
        <pc:graphicFrameChg chg="add mod modGraphic">
          <ac:chgData name="Daniel Jones" userId="0a2f54c798fc6daf" providerId="LiveId" clId="{D249CF32-63A5-4CB7-BAD2-808D9CC6417F}" dt="2025-09-14T19:52:09.266" v="284" actId="2084"/>
          <ac:graphicFrameMkLst>
            <pc:docMk/>
            <pc:sldMk cId="2817687701" sldId="305"/>
            <ac:graphicFrameMk id="3" creationId="{4BAFC8C5-7426-5CD6-69B9-79F9CC028563}"/>
          </ac:graphicFrameMkLst>
        </pc:graphicFrameChg>
      </pc:sldChg>
      <pc:sldChg chg="addSp modSp add del mod">
        <pc:chgData name="Daniel Jones" userId="0a2f54c798fc6daf" providerId="LiveId" clId="{D249CF32-63A5-4CB7-BAD2-808D9CC6417F}" dt="2025-09-14T19:51:50.535" v="282" actId="47"/>
        <pc:sldMkLst>
          <pc:docMk/>
          <pc:sldMk cId="1512173856" sldId="306"/>
        </pc:sldMkLst>
        <pc:graphicFrameChg chg="mod modGraphic">
          <ac:chgData name="Daniel Jones" userId="0a2f54c798fc6daf" providerId="LiveId" clId="{D249CF32-63A5-4CB7-BAD2-808D9CC6417F}" dt="2025-09-14T19:50:03.975" v="281" actId="2165"/>
          <ac:graphicFrameMkLst>
            <pc:docMk/>
            <pc:sldMk cId="1512173856" sldId="306"/>
            <ac:graphicFrameMk id="2" creationId="{B6AB5319-F388-8178-FC27-DA83D809211C}"/>
          </ac:graphicFrameMkLst>
        </pc:graphicFrameChg>
        <pc:graphicFrameChg chg="add mod modGraphic">
          <ac:chgData name="Daniel Jones" userId="0a2f54c798fc6daf" providerId="LiveId" clId="{D249CF32-63A5-4CB7-BAD2-808D9CC6417F}" dt="2025-09-14T19:49:44.615" v="279" actId="2165"/>
          <ac:graphicFrameMkLst>
            <pc:docMk/>
            <pc:sldMk cId="1512173856" sldId="306"/>
            <ac:graphicFrameMk id="3" creationId="{B5D6735C-0A53-1B02-7443-CF5179692D85}"/>
          </ac:graphicFrameMkLst>
        </pc:graphicFrameChg>
      </pc:sldChg>
      <pc:sldChg chg="addSp delSp modSp add del mod">
        <pc:chgData name="Daniel Jones" userId="0a2f54c798fc6daf" providerId="LiveId" clId="{D249CF32-63A5-4CB7-BAD2-808D9CC6417F}" dt="2025-09-14T20:19:24.385" v="338" actId="47"/>
        <pc:sldMkLst>
          <pc:docMk/>
          <pc:sldMk cId="2055356983" sldId="306"/>
        </pc:sldMkLst>
        <pc:graphicFrameChg chg="add del mod modGraphic">
          <ac:chgData name="Daniel Jones" userId="0a2f54c798fc6daf" providerId="LiveId" clId="{D249CF32-63A5-4CB7-BAD2-808D9CC6417F}" dt="2025-09-14T19:55:40.694" v="337" actId="21"/>
          <ac:graphicFrameMkLst>
            <pc:docMk/>
            <pc:sldMk cId="2055356983" sldId="306"/>
            <ac:graphicFrameMk id="2" creationId="{021BC821-47D7-40D0-0D76-CF4640A0DDAF}"/>
          </ac:graphicFrameMkLst>
        </pc:graphicFrameChg>
        <pc:graphicFrameChg chg="del modGraphic">
          <ac:chgData name="Daniel Jones" userId="0a2f54c798fc6daf" providerId="LiveId" clId="{D249CF32-63A5-4CB7-BAD2-808D9CC6417F}" dt="2025-09-14T19:55:13.790" v="336" actId="21"/>
          <ac:graphicFrameMkLst>
            <pc:docMk/>
            <pc:sldMk cId="2055356983" sldId="306"/>
            <ac:graphicFrameMk id="3" creationId="{79CF36F6-F3B9-BCE8-7EDF-AA5FAF4D4952}"/>
          </ac:graphicFrameMkLst>
        </pc:graphicFrameChg>
      </pc:sldChg>
      <pc:sldChg chg="add del">
        <pc:chgData name="Daniel Jones" userId="0a2f54c798fc6daf" providerId="LiveId" clId="{D249CF32-63A5-4CB7-BAD2-808D9CC6417F}" dt="2025-09-14T19:40:11.623" v="94"/>
        <pc:sldMkLst>
          <pc:docMk/>
          <pc:sldMk cId="2724358169" sldId="306"/>
        </pc:sldMkLst>
      </pc:sldChg>
      <pc:sldChg chg="addSp delSp modSp add del mod">
        <pc:chgData name="Daniel Jones" userId="0a2f54c798fc6daf" providerId="LiveId" clId="{D249CF32-63A5-4CB7-BAD2-808D9CC6417F}" dt="2025-09-14T19:54:01.623" v="329" actId="47"/>
        <pc:sldMkLst>
          <pc:docMk/>
          <pc:sldMk cId="3141419817" sldId="306"/>
        </pc:sldMkLst>
        <pc:graphicFrameChg chg="add del mod modGraphic">
          <ac:chgData name="Daniel Jones" userId="0a2f54c798fc6daf" providerId="LiveId" clId="{D249CF32-63A5-4CB7-BAD2-808D9CC6417F}" dt="2025-09-14T19:53:59.857" v="328" actId="478"/>
          <ac:graphicFrameMkLst>
            <pc:docMk/>
            <pc:sldMk cId="3141419817" sldId="306"/>
            <ac:graphicFrameMk id="2" creationId="{E6533CFA-DC2A-CE6F-D3D5-103795EB17AA}"/>
          </ac:graphicFrameMkLst>
        </pc:graphicFrameChg>
        <pc:graphicFrameChg chg="del mod modGraphic">
          <ac:chgData name="Daniel Jones" userId="0a2f54c798fc6daf" providerId="LiveId" clId="{D249CF32-63A5-4CB7-BAD2-808D9CC6417F}" dt="2025-09-14T19:53:43.794" v="327" actId="21"/>
          <ac:graphicFrameMkLst>
            <pc:docMk/>
            <pc:sldMk cId="3141419817" sldId="306"/>
            <ac:graphicFrameMk id="3" creationId="{79007E45-1EBA-FF4E-430B-F6ED208E1165}"/>
          </ac:graphicFrameMkLst>
        </pc:graphicFrameChg>
      </pc:sldChg>
      <pc:sldChg chg="add del">
        <pc:chgData name="Daniel Jones" userId="0a2f54c798fc6daf" providerId="LiveId" clId="{D249CF32-63A5-4CB7-BAD2-808D9CC6417F}" dt="2025-09-14T19:40:19.768" v="96"/>
        <pc:sldMkLst>
          <pc:docMk/>
          <pc:sldMk cId="4195967717" sldId="306"/>
        </pc:sldMkLst>
      </pc:sldChg>
      <pc:sldChg chg="add del">
        <pc:chgData name="Daniel Jones" userId="0a2f54c798fc6daf" providerId="LiveId" clId="{D249CF32-63A5-4CB7-BAD2-808D9CC6417F}" dt="2025-09-14T19:51:57.544" v="283" actId="47"/>
        <pc:sldMkLst>
          <pc:docMk/>
          <pc:sldMk cId="2703658799" sldId="30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86F37-79EC-4507-A235-A9E9FC8A79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06BA9-1064-47A5-9688-545B2247C3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43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6829B-6F7C-35FC-200E-465F7C1CB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FDB6F5-C825-5AFB-8C9A-57F04D3DA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27413-D6EB-1733-F179-31033350B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294D3-D09F-B5A1-730A-DFBBD56F9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606BA9-1064-47A5-9688-545B2247C37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94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5F508-4AA3-8E79-AD8E-447F77606A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B6074-8BBA-7FC5-8CF3-A84955862A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27DC3-77ED-D880-7EED-872B3533F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CED14-AE34-C45C-E4D6-34F35D9DD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77C55-D4A0-11B5-49C1-F3927CC84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461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49AA-7BDB-8BB7-AC84-574D41B6C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A8C4D-3A84-7272-D0F4-B1BBFA828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154FC-F0A2-1264-F5F7-EEDEA872C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322C0-5B7C-352F-05EE-F75F0969F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F302B-3E5A-4B36-CF0B-7C0051E48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54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E05A2-557B-2D04-1C08-7D44F1093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FFBDD-4A84-D41E-5680-1F1353D08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E8681-BA23-AB63-6FB9-F001DA9BC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733C0-7737-4386-AA38-EE1097DA3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9307A-69BD-4FB6-6965-60348281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627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99163-A3E7-CDDF-46FD-CF8B006F3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E5CF-F909-7584-F6AE-987637336E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5E6B4-5F4C-9859-C8F8-6848AF8E6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1E41E-FAD4-8733-F91F-D53797A13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BFE77-047A-3C03-5471-B5B2D2C6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E80C2-C8D8-E3A9-E6E5-9641025BC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47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858D-064F-4444-59D8-1360DED63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454AE-0BDC-13A2-2568-B6BBAD2CF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9058B6-7D31-19C1-9148-D0FF1A71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65FE6-3D70-CBA6-600D-5F0B1B37B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45F452-DCE2-CAB4-3D4F-EB609AAC9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E50BDA-3D16-F2C5-C7C0-A5C5898D8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A212BA-AAF9-777F-FC2C-EED62B14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A780F2-CF7D-5F11-099B-72E5FF9AB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36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E30DE-D706-A606-5E34-FF706A28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AE785D-D702-F0DE-6D9D-21D0AE4B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391219-4B2E-568E-9D6D-81FBEE173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B0B16-B776-7C01-8048-3A3642194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01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4302D4-3350-7A3F-C995-2264F4A5E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AFE1B5-DEE4-A632-3AA1-A5694D4EF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9DCB4-3F49-18DC-0BE7-AFE985EA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32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E13AE-F50B-C09A-34FD-D75E2AAF2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3CCE1-D9C1-73B2-7151-BFCFEDF43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A25DC-4F60-2F5F-3B84-FFB89EFED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3753BE-9155-90B6-2471-EDEC23815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1614D-E0C2-C241-1136-15508ABF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3F9EBB-F826-9FEB-2B7A-D1C0EF1AD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352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7AAF7-C3DC-C119-382E-1CE59BFF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D6E670-D3F0-95F5-A845-1A598F901F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241FD-D310-1708-1568-EE17B9BAA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999A7-D520-698C-068F-5B52CDBA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1F0E1D-CBE2-1558-E47B-856173F6D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7DF0D6-DD16-FA4D-2F72-791659D9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15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2719D-1E5B-3279-3E49-240A3BD2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29FD99-7353-ED70-4866-CE094F55C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A71D7-8549-CF92-8BD3-ACC5B9B9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A453D-E11B-71AB-6ADB-A38D6EA9B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2A8D5-8FC0-CD48-B976-0191B0587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002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A7790A-4D58-0EF7-7628-CEEB2B97C3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A0F012-72C0-61E0-7406-7E297D266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59261-D858-6725-7CF4-06E7B322B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2EC0C-0B3F-A9FF-139C-25E50110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62FA9-8345-2AF1-0890-E39B91B8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380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68692-A391-7333-D7D3-F0EFD7029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5AD2B-5411-CD65-30A2-D34EB1BC9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486BE-C461-718D-7380-BD9535B9B3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807AA-C969-4424-89F8-7ED5A05939AB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2A09F-683D-E85A-F4CB-DF9BDDDDA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6B4C1-5B4E-481E-D872-2EAE6DF12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8A47F8-0ABF-4F2A-8171-846F7D428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62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.jpg"/><Relationship Id="rId9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2AAD0-6123-1F7C-2F4D-EAFB68065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F751-120E-5E6E-9A07-04DAB6E8ED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CEDAR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36C5F8-3AE9-9045-7832-85BAD0CBE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2025/2026</a:t>
            </a:r>
          </a:p>
        </p:txBody>
      </p:sp>
      <p:pic>
        <p:nvPicPr>
          <p:cNvPr id="5" name="Picture 4" descr="A logo with a tree&#10;&#10;AI-generated content may be incorrect.">
            <a:extLst>
              <a:ext uri="{FF2B5EF4-FFF2-40B4-BE49-F238E27FC236}">
                <a16:creationId xmlns:a16="http://schemas.microsoft.com/office/drawing/2014/main" id="{0C94CEB1-4838-F19A-5166-19927961C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438" y="325629"/>
            <a:ext cx="4137124" cy="41042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D11A4F-8572-7AE1-8DFD-C60065E66A78}"/>
              </a:ext>
            </a:extLst>
          </p:cNvPr>
          <p:cNvSpPr txBox="1"/>
          <p:nvPr/>
        </p:nvSpPr>
        <p:spPr>
          <a:xfrm>
            <a:off x="5400169" y="5184816"/>
            <a:ext cx="13916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b="1" dirty="0"/>
              <a:t>AGM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6A74AD-A2C4-3C1F-1257-CA86CE8894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9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0DA46-A86B-84E4-9D36-F4221E280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tree&#10;&#10;AI-generated content may be incorrect.">
            <a:extLst>
              <a:ext uri="{FF2B5EF4-FFF2-40B4-BE49-F238E27FC236}">
                <a16:creationId xmlns:a16="http://schemas.microsoft.com/office/drawing/2014/main" id="{19CA7ABB-358D-E585-35E4-6C2C6468A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7E39FF7-FA76-E1EF-FEE2-EB50AC658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8" y="-68094"/>
            <a:ext cx="8717847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/>
              <a:t>Agenda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688239-9844-06C6-BB11-0327B889D3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F17BF1F-C2DB-1854-3D5E-FD374BE24FA7}"/>
              </a:ext>
            </a:extLst>
          </p:cNvPr>
          <p:cNvSpPr/>
          <p:nvPr/>
        </p:nvSpPr>
        <p:spPr>
          <a:xfrm>
            <a:off x="596349" y="1257469"/>
            <a:ext cx="2355572" cy="2247552"/>
          </a:xfrm>
          <a:prstGeom prst="roundRect">
            <a:avLst/>
          </a:prstGeom>
          <a:solidFill>
            <a:srgbClr val="006533"/>
          </a:solidFill>
          <a:effectLst>
            <a:outerShdw blurRad="50800" dist="38100" dir="10800000" algn="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Welcome </a:t>
            </a:r>
          </a:p>
          <a:p>
            <a:pPr algn="ctr"/>
            <a:r>
              <a:rPr lang="en-GB" dirty="0"/>
              <a:t>&amp; </a:t>
            </a:r>
          </a:p>
          <a:p>
            <a:pPr algn="ctr"/>
            <a:r>
              <a:rPr lang="en-GB" dirty="0"/>
              <a:t>Apologies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A7E250-7459-B2EE-B6DB-9707E1D666CE}"/>
              </a:ext>
            </a:extLst>
          </p:cNvPr>
          <p:cNvSpPr/>
          <p:nvPr/>
        </p:nvSpPr>
        <p:spPr>
          <a:xfrm>
            <a:off x="3828531" y="1257469"/>
            <a:ext cx="2355572" cy="2247552"/>
          </a:xfrm>
          <a:prstGeom prst="roundRect">
            <a:avLst/>
          </a:prstGeom>
          <a:solidFill>
            <a:srgbClr val="F3E300"/>
          </a:solidFill>
          <a:effectLst>
            <a:outerShdw blurRad="50800" dist="38100" dir="10800000" algn="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Mission &amp; Goals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D031A58-0A00-7D1C-3B89-68361C4CBD32}"/>
              </a:ext>
            </a:extLst>
          </p:cNvPr>
          <p:cNvSpPr/>
          <p:nvPr/>
        </p:nvSpPr>
        <p:spPr>
          <a:xfrm>
            <a:off x="6958624" y="1257469"/>
            <a:ext cx="2355572" cy="2247552"/>
          </a:xfrm>
          <a:prstGeom prst="roundRect">
            <a:avLst/>
          </a:prstGeom>
          <a:solidFill>
            <a:srgbClr val="006533"/>
          </a:solidFill>
          <a:effectLst>
            <a:outerShdw blurRad="50800" dist="38100" dir="10800000" algn="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Progress to Date</a:t>
            </a:r>
          </a:p>
          <a:p>
            <a:pPr algn="ctr"/>
            <a:r>
              <a:rPr lang="en-GB" dirty="0"/>
              <a:t>&amp; </a:t>
            </a:r>
          </a:p>
          <a:p>
            <a:pPr algn="ctr"/>
            <a:r>
              <a:rPr lang="en-GB" dirty="0"/>
              <a:t>Treasurers Annual Report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A82E579-F833-B248-C22E-B8DB216CB47B}"/>
              </a:ext>
            </a:extLst>
          </p:cNvPr>
          <p:cNvSpPr/>
          <p:nvPr/>
        </p:nvSpPr>
        <p:spPr>
          <a:xfrm>
            <a:off x="3828531" y="3903698"/>
            <a:ext cx="2355572" cy="2247552"/>
          </a:xfrm>
          <a:prstGeom prst="roundRect">
            <a:avLst/>
          </a:prstGeom>
          <a:solidFill>
            <a:srgbClr val="006533"/>
          </a:solidFill>
          <a:effectLst>
            <a:outerShdw blurRad="50800" dist="38100" dir="10800000" algn="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Election of 2026 Office Bearers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9863243-79B5-47D0-7051-54EB0D62B5D4}"/>
              </a:ext>
            </a:extLst>
          </p:cNvPr>
          <p:cNvSpPr/>
          <p:nvPr/>
        </p:nvSpPr>
        <p:spPr>
          <a:xfrm>
            <a:off x="7060713" y="3903698"/>
            <a:ext cx="2355572" cy="2247552"/>
          </a:xfrm>
          <a:prstGeom prst="roundRect">
            <a:avLst/>
          </a:prstGeom>
          <a:solidFill>
            <a:srgbClr val="F3E300"/>
          </a:solidFill>
          <a:effectLst>
            <a:outerShdw blurRad="50800" dist="38100" dir="10800000" algn="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AOB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95D0BA-9FCD-CFC2-A267-BB95064B0B36}"/>
              </a:ext>
            </a:extLst>
          </p:cNvPr>
          <p:cNvSpPr/>
          <p:nvPr/>
        </p:nvSpPr>
        <p:spPr>
          <a:xfrm>
            <a:off x="596349" y="3903698"/>
            <a:ext cx="2355572" cy="2247552"/>
          </a:xfrm>
          <a:prstGeom prst="roundRect">
            <a:avLst/>
          </a:prstGeom>
          <a:solidFill>
            <a:srgbClr val="F3E300"/>
          </a:solidFill>
          <a:effectLst>
            <a:outerShdw blurRad="50800" dist="38100" dir="10800000" algn="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What’s Next?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51DE68-CDB0-074F-85DD-CF0E0F555025}"/>
              </a:ext>
            </a:extLst>
          </p:cNvPr>
          <p:cNvSpPr/>
          <p:nvPr/>
        </p:nvSpPr>
        <p:spPr>
          <a:xfrm>
            <a:off x="289635" y="1031389"/>
            <a:ext cx="652491" cy="652491"/>
          </a:xfrm>
          <a:prstGeom prst="ellipse">
            <a:avLst/>
          </a:prstGeom>
          <a:solidFill>
            <a:srgbClr val="F3E3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CB1EA36-100B-B67B-F381-353A5E4A3DD0}"/>
              </a:ext>
            </a:extLst>
          </p:cNvPr>
          <p:cNvSpPr/>
          <p:nvPr/>
        </p:nvSpPr>
        <p:spPr>
          <a:xfrm>
            <a:off x="6734467" y="1031389"/>
            <a:ext cx="652491" cy="652491"/>
          </a:xfrm>
          <a:prstGeom prst="ellipse">
            <a:avLst/>
          </a:prstGeom>
          <a:solidFill>
            <a:srgbClr val="F3E3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FE041DC-7919-A220-D930-FC274A16C710}"/>
              </a:ext>
            </a:extLst>
          </p:cNvPr>
          <p:cNvSpPr/>
          <p:nvPr/>
        </p:nvSpPr>
        <p:spPr>
          <a:xfrm>
            <a:off x="3502285" y="3755435"/>
            <a:ext cx="652491" cy="652491"/>
          </a:xfrm>
          <a:prstGeom prst="ellipse">
            <a:avLst/>
          </a:prstGeom>
          <a:solidFill>
            <a:srgbClr val="F3E3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07792B-7890-3C45-64D6-6EF92BD3533B}"/>
              </a:ext>
            </a:extLst>
          </p:cNvPr>
          <p:cNvSpPr/>
          <p:nvPr/>
        </p:nvSpPr>
        <p:spPr>
          <a:xfrm>
            <a:off x="3559354" y="1031389"/>
            <a:ext cx="652491" cy="652491"/>
          </a:xfrm>
          <a:prstGeom prst="ellipse">
            <a:avLst/>
          </a:prstGeom>
          <a:solidFill>
            <a:srgbClr val="0065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03CB70A-3497-A179-45AB-A0686CF1E22A}"/>
              </a:ext>
            </a:extLst>
          </p:cNvPr>
          <p:cNvSpPr/>
          <p:nvPr/>
        </p:nvSpPr>
        <p:spPr>
          <a:xfrm>
            <a:off x="289634" y="3755435"/>
            <a:ext cx="652491" cy="652491"/>
          </a:xfrm>
          <a:prstGeom prst="ellipse">
            <a:avLst/>
          </a:prstGeom>
          <a:solidFill>
            <a:srgbClr val="0065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1CC37B0-4B63-0834-067A-FF713D966670}"/>
              </a:ext>
            </a:extLst>
          </p:cNvPr>
          <p:cNvSpPr/>
          <p:nvPr/>
        </p:nvSpPr>
        <p:spPr>
          <a:xfrm>
            <a:off x="6852773" y="3755435"/>
            <a:ext cx="652491" cy="652491"/>
          </a:xfrm>
          <a:prstGeom prst="ellipse">
            <a:avLst/>
          </a:prstGeom>
          <a:solidFill>
            <a:srgbClr val="0065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01743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D3C19-72B8-6238-4D1E-521375C53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tree&#10;&#10;AI-generated content may be incorrect.">
            <a:extLst>
              <a:ext uri="{FF2B5EF4-FFF2-40B4-BE49-F238E27FC236}">
                <a16:creationId xmlns:a16="http://schemas.microsoft.com/office/drawing/2014/main" id="{35CA22A8-22EB-02D3-1905-667267AE9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CD1F4FC-C0ED-111D-3113-07BD54CAE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781185">
            <a:off x="283640" y="323086"/>
            <a:ext cx="3532533" cy="3724984"/>
          </a:xfrm>
          <a:solidFill>
            <a:srgbClr val="F3E300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7200" b="1" dirty="0"/>
              <a:t>Mission &amp; Goals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65245B-9D2B-6E56-229D-1744F860A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1C3E537-FB8D-6E55-A5C1-199B73FF8E85}"/>
              </a:ext>
            </a:extLst>
          </p:cNvPr>
          <p:cNvGrpSpPr/>
          <p:nvPr/>
        </p:nvGrpSpPr>
        <p:grpSpPr>
          <a:xfrm>
            <a:off x="4039674" y="1684734"/>
            <a:ext cx="7941366" cy="4088296"/>
            <a:chOff x="1789043" y="1308383"/>
            <a:chExt cx="7941366" cy="4899992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9FB2773-A531-EC42-DEC6-8009D4A1AF31}"/>
                </a:ext>
              </a:extLst>
            </p:cNvPr>
            <p:cNvSpPr/>
            <p:nvPr/>
          </p:nvSpPr>
          <p:spPr>
            <a:xfrm>
              <a:off x="1789043" y="1308383"/>
              <a:ext cx="7941366" cy="4899992"/>
            </a:xfrm>
            <a:prstGeom prst="roundRect">
              <a:avLst/>
            </a:prstGeom>
            <a:solidFill>
              <a:srgbClr val="006533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5134EB5-0EDC-BE48-29ED-07B1D3DC598A}"/>
                </a:ext>
              </a:extLst>
            </p:cNvPr>
            <p:cNvSpPr txBox="1"/>
            <p:nvPr/>
          </p:nvSpPr>
          <p:spPr>
            <a:xfrm>
              <a:off x="2121176" y="1729410"/>
              <a:ext cx="7277100" cy="553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u="sng" dirty="0">
                  <a:solidFill>
                    <a:schemeClr val="bg1"/>
                  </a:solidFill>
                </a:rPr>
                <a:t>Who Are We?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1A71D6-3589-4052-D36F-93FAFD41468E}"/>
                </a:ext>
              </a:extLst>
            </p:cNvPr>
            <p:cNvSpPr txBox="1"/>
            <p:nvPr/>
          </p:nvSpPr>
          <p:spPr>
            <a:xfrm>
              <a:off x="2121176" y="2340238"/>
              <a:ext cx="7277100" cy="18813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GB" sz="2400" b="1" dirty="0">
                  <a:solidFill>
                    <a:schemeClr val="bg1"/>
                  </a:solidFill>
                </a:rPr>
                <a:t>Crawford, Elvanfoot and Daer Action Resource</a:t>
              </a:r>
            </a:p>
            <a:p>
              <a:pPr algn="ctr">
                <a:buNone/>
              </a:pPr>
              <a:endParaRPr lang="en-GB" dirty="0">
                <a:solidFill>
                  <a:schemeClr val="bg1"/>
                </a:solidFill>
              </a:endParaRPr>
            </a:p>
            <a:p>
              <a:pPr algn="ctr">
                <a:buNone/>
              </a:pPr>
              <a:r>
                <a:rPr lang="en-GB" dirty="0">
                  <a:solidFill>
                    <a:schemeClr val="bg1"/>
                  </a:solidFill>
                </a:rPr>
                <a:t>A community-led Scottish Charitable Incorporated Organisation (SCIO) dedicated to rural regeneration, wellbeing, environmental stewardship, and cultural celebration across our local area.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79BAD2C-3053-9210-6524-33A24DA4AE5E}"/>
                </a:ext>
              </a:extLst>
            </p:cNvPr>
            <p:cNvSpPr txBox="1"/>
            <p:nvPr/>
          </p:nvSpPr>
          <p:spPr>
            <a:xfrm>
              <a:off x="2710898" y="4243731"/>
              <a:ext cx="60976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</a:rPr>
                <a:t>Our Mission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F79155-DD59-C119-C818-85D9E70108BB}"/>
                </a:ext>
              </a:extLst>
            </p:cNvPr>
            <p:cNvSpPr txBox="1"/>
            <p:nvPr/>
          </p:nvSpPr>
          <p:spPr>
            <a:xfrm>
              <a:off x="2121176" y="4827114"/>
              <a:ext cx="7277100" cy="77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To build a strong, inclusive, and sustainable community where people and nature thrive together.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6584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leaves on a white background&#10;&#10;AI-generated content may be incorrect.">
            <a:extLst>
              <a:ext uri="{FF2B5EF4-FFF2-40B4-BE49-F238E27FC236}">
                <a16:creationId xmlns:a16="http://schemas.microsoft.com/office/drawing/2014/main" id="{A96309E0-B9CB-6CCF-7099-CA170A5EE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39FE3-782D-7ECA-9643-0F4D38822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1330" y="1942464"/>
            <a:ext cx="6389865" cy="2973072"/>
          </a:xfrm>
        </p:spPr>
        <p:txBody>
          <a:bodyPr anchor="ctr">
            <a:normAutofit/>
          </a:bodyPr>
          <a:lstStyle/>
          <a:p>
            <a:r>
              <a:rPr lang="en-GB" sz="1400" b="1" dirty="0">
                <a:solidFill>
                  <a:srgbClr val="006533"/>
                </a:solidFill>
              </a:rPr>
              <a:t>Community First</a:t>
            </a:r>
            <a:r>
              <a:rPr lang="en-GB" sz="1400" dirty="0">
                <a:solidFill>
                  <a:srgbClr val="006533"/>
                </a:solidFill>
              </a:rPr>
              <a:t> </a:t>
            </a:r>
            <a:r>
              <a:rPr lang="en-GB" sz="1400" dirty="0"/>
              <a:t>– Securing community assets for future generations</a:t>
            </a:r>
          </a:p>
          <a:p>
            <a:r>
              <a:rPr lang="en-GB" sz="1400" b="1" dirty="0">
                <a:solidFill>
                  <a:srgbClr val="006533"/>
                </a:solidFill>
              </a:rPr>
              <a:t>Wellbeing for All</a:t>
            </a:r>
            <a:r>
              <a:rPr lang="en-GB" sz="1400" dirty="0">
                <a:solidFill>
                  <a:srgbClr val="006533"/>
                </a:solidFill>
              </a:rPr>
              <a:t> </a:t>
            </a:r>
            <a:r>
              <a:rPr lang="en-GB" sz="1400" dirty="0"/>
              <a:t>– Promoting physical and mental health initiatives</a:t>
            </a:r>
          </a:p>
          <a:p>
            <a:r>
              <a:rPr lang="en-GB" sz="1400" b="1" dirty="0">
                <a:solidFill>
                  <a:srgbClr val="006533"/>
                </a:solidFill>
              </a:rPr>
              <a:t>Protecting Nature</a:t>
            </a:r>
            <a:r>
              <a:rPr lang="en-GB" sz="1400" dirty="0">
                <a:solidFill>
                  <a:srgbClr val="006533"/>
                </a:solidFill>
              </a:rPr>
              <a:t> </a:t>
            </a:r>
            <a:r>
              <a:rPr lang="en-GB" sz="1400" dirty="0"/>
              <a:t>– Enhancing green spaces and conserving the environment</a:t>
            </a:r>
          </a:p>
          <a:p>
            <a:r>
              <a:rPr lang="en-GB" sz="1400" b="1" dirty="0">
                <a:solidFill>
                  <a:srgbClr val="006533"/>
                </a:solidFill>
              </a:rPr>
              <a:t>Spaces to Enjoy</a:t>
            </a:r>
            <a:r>
              <a:rPr lang="en-GB" sz="1400" dirty="0">
                <a:solidFill>
                  <a:srgbClr val="006533"/>
                </a:solidFill>
              </a:rPr>
              <a:t> </a:t>
            </a:r>
            <a:r>
              <a:rPr lang="en-GB" sz="1400" dirty="0"/>
              <a:t>– Improving access to outdoor spaces and recreation</a:t>
            </a:r>
          </a:p>
          <a:p>
            <a:r>
              <a:rPr lang="en-GB" sz="1400" b="1" dirty="0">
                <a:solidFill>
                  <a:srgbClr val="006533"/>
                </a:solidFill>
              </a:rPr>
              <a:t>Celebrating Culture</a:t>
            </a:r>
            <a:r>
              <a:rPr lang="en-GB" sz="1400" dirty="0">
                <a:solidFill>
                  <a:srgbClr val="006533"/>
                </a:solidFill>
              </a:rPr>
              <a:t> </a:t>
            </a:r>
            <a:r>
              <a:rPr lang="en-GB" sz="1400" dirty="0"/>
              <a:t>– Supporting arts, heritage, and local history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014B2-3205-9DC2-E12C-72AB410D1797}"/>
              </a:ext>
            </a:extLst>
          </p:cNvPr>
          <p:cNvSpPr txBox="1"/>
          <p:nvPr/>
        </p:nvSpPr>
        <p:spPr>
          <a:xfrm>
            <a:off x="342900" y="2921168"/>
            <a:ext cx="45624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6533"/>
                </a:solidFill>
              </a:rPr>
              <a:t>What We Stand For </a:t>
            </a:r>
            <a:r>
              <a:rPr lang="en-GB" sz="2400" b="1" dirty="0"/>
              <a:t>Our Core Goals</a:t>
            </a:r>
            <a:endParaRPr lang="en-GB" sz="2800" b="1" dirty="0"/>
          </a:p>
        </p:txBody>
      </p:sp>
      <p:pic>
        <p:nvPicPr>
          <p:cNvPr id="7" name="Picture 6" descr="A logo with a tree&#10;&#10;AI-generated content may be incorrect.">
            <a:extLst>
              <a:ext uri="{FF2B5EF4-FFF2-40B4-BE49-F238E27FC236}">
                <a16:creationId xmlns:a16="http://schemas.microsoft.com/office/drawing/2014/main" id="{1A2657E6-7D0A-E0B2-8FCA-966B57B9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22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6B7C48-BD94-0CFB-58E4-11C078FB9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55A7B0-DDE4-C494-4E57-7D7464BF6564}"/>
              </a:ext>
            </a:extLst>
          </p:cNvPr>
          <p:cNvSpPr txBox="1"/>
          <p:nvPr/>
        </p:nvSpPr>
        <p:spPr>
          <a:xfrm>
            <a:off x="342542" y="167156"/>
            <a:ext cx="4509236" cy="1139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Our Approach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A45B268-BBDB-4EC6-A664-CED7BF60D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4207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Bus with solid fill">
            <a:extLst>
              <a:ext uri="{FF2B5EF4-FFF2-40B4-BE49-F238E27FC236}">
                <a16:creationId xmlns:a16="http://schemas.microsoft.com/office/drawing/2014/main" id="{0E7EF942-9C36-D8E3-CAE9-E1EFF308E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0245" y="696037"/>
            <a:ext cx="1017204" cy="1017204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78B55DD-3C55-4B94-9031-4F3723BD4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logo with a tree&#10;&#10;AI-generated content may be incorrect.">
            <a:extLst>
              <a:ext uri="{FF2B5EF4-FFF2-40B4-BE49-F238E27FC236}">
                <a16:creationId xmlns:a16="http://schemas.microsoft.com/office/drawing/2014/main" id="{E33403C0-AB42-7790-A2E8-8F1E4235B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15" y="337711"/>
            <a:ext cx="2229757" cy="2213034"/>
          </a:xfrm>
          <a:prstGeom prst="rect">
            <a:avLst/>
          </a:prstGeom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2D9BB05-ED63-4148-87AB-82720ACC3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B00B48C-8AA7-4128-AD60-76349F0CE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6020" y="2715337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 descr="Home with solid fill">
            <a:extLst>
              <a:ext uri="{FF2B5EF4-FFF2-40B4-BE49-F238E27FC236}">
                <a16:creationId xmlns:a16="http://schemas.microsoft.com/office/drawing/2014/main" id="{498EB36B-EB87-5EC0-AB48-5D0B837E3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8456" y="3261826"/>
            <a:ext cx="1650222" cy="16502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301C02-BFD2-4BCE-F22A-4281D2A34AE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69" t="42145" r="11465" b="25717"/>
          <a:stretch>
            <a:fillRect/>
          </a:stretch>
        </p:blipFill>
        <p:spPr>
          <a:xfrm>
            <a:off x="2640841" y="5952030"/>
            <a:ext cx="2210937" cy="109518"/>
          </a:xfrm>
          <a:prstGeom prst="rect">
            <a:avLst/>
          </a:pr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760511E-86BF-4340-9949-CECB774FA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 descr="Yoga with solid fill">
            <a:extLst>
              <a:ext uri="{FF2B5EF4-FFF2-40B4-BE49-F238E27FC236}">
                <a16:creationId xmlns:a16="http://schemas.microsoft.com/office/drawing/2014/main" id="{9223CD7D-806A-F1E6-0A9A-23A8B1E030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71966" y="4773845"/>
            <a:ext cx="1746444" cy="174644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5DAE7D5-C979-3B72-7553-F50058B02871}"/>
              </a:ext>
            </a:extLst>
          </p:cNvPr>
          <p:cNvSpPr/>
          <p:nvPr/>
        </p:nvSpPr>
        <p:spPr>
          <a:xfrm>
            <a:off x="1401692" y="4976020"/>
            <a:ext cx="4595809" cy="188197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5553B7-1A35-2A39-CBB7-B50B84108263}"/>
              </a:ext>
            </a:extLst>
          </p:cNvPr>
          <p:cNvSpPr/>
          <p:nvPr/>
        </p:nvSpPr>
        <p:spPr>
          <a:xfrm>
            <a:off x="529222" y="4517548"/>
            <a:ext cx="4595809" cy="188197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B940E-DF04-E7F7-3BC0-2703912B1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1941362"/>
            <a:ext cx="5286363" cy="42815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3E300"/>
                </a:solidFill>
              </a:rPr>
              <a:t>3 Focus Areas</a:t>
            </a:r>
          </a:p>
          <a:p>
            <a:pPr marL="0"/>
            <a:endParaRPr lang="en-US" sz="2000" b="1" dirty="0"/>
          </a:p>
          <a:p>
            <a:pPr marL="1200150" lvl="1" indent="-457200">
              <a:buFont typeface="+mj-lt"/>
              <a:buAutoNum type="arabicPeriod"/>
            </a:pPr>
            <a:r>
              <a:rPr lang="en-US" sz="2000" dirty="0"/>
              <a:t>Community Assets</a:t>
            </a:r>
          </a:p>
          <a:p>
            <a:pPr marL="1200150" lvl="1" indent="-457200">
              <a:buFont typeface="+mj-lt"/>
              <a:buAutoNum type="arabicPeriod"/>
            </a:pPr>
            <a:r>
              <a:rPr lang="en-US" sz="2000" dirty="0"/>
              <a:t>Community Transport</a:t>
            </a:r>
          </a:p>
          <a:p>
            <a:pPr marL="1200150" lvl="1" indent="-457200">
              <a:buFont typeface="+mj-lt"/>
              <a:buAutoNum type="arabicPeriod"/>
            </a:pPr>
            <a:r>
              <a:rPr lang="en-US" sz="2000" dirty="0"/>
              <a:t>Community Spirit &amp; Wellbeing</a:t>
            </a:r>
          </a:p>
          <a:p>
            <a:pPr marL="971550" lvl="1"/>
            <a:endParaRPr lang="en-US" sz="2000" dirty="0"/>
          </a:p>
          <a:p>
            <a:r>
              <a:rPr lang="en-US" sz="1600" dirty="0"/>
              <a:t>Open to all residents of Crawford, Elvanfoot an Daer</a:t>
            </a:r>
          </a:p>
          <a:p>
            <a:endParaRPr lang="en-US" sz="1600" dirty="0"/>
          </a:p>
          <a:p>
            <a:r>
              <a:rPr lang="en-US" sz="1600" dirty="0"/>
              <a:t>Collaborative working with </a:t>
            </a:r>
            <a:r>
              <a:rPr lang="en-US" sz="1600" dirty="0" err="1"/>
              <a:t>neighbouring</a:t>
            </a:r>
            <a:r>
              <a:rPr lang="en-US" sz="1600" dirty="0"/>
              <a:t> groups</a:t>
            </a:r>
          </a:p>
          <a:p>
            <a:endParaRPr lang="en-US" sz="1600" dirty="0"/>
          </a:p>
          <a:p>
            <a:r>
              <a:rPr lang="en-US" sz="1600" dirty="0"/>
              <a:t>Driven by local needs, powered by volunteers</a:t>
            </a:r>
          </a:p>
          <a:p>
            <a:pPr mar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0493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68F9C-0DEE-D30A-942C-CB3EB9484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20C906-7364-3EFB-1B02-F58BCE5432E3}"/>
              </a:ext>
            </a:extLst>
          </p:cNvPr>
          <p:cNvSpPr txBox="1"/>
          <p:nvPr/>
        </p:nvSpPr>
        <p:spPr>
          <a:xfrm>
            <a:off x="419100" y="754213"/>
            <a:ext cx="1064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006533"/>
                </a:solidFill>
              </a:rPr>
              <a:t>What We’ve Achieved So Far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2F865F-5106-DAC2-F343-D1B6DDAD9F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7" name="Picture 6" descr="A logo with a tree&#10;&#10;AI-generated content may be incorrect.">
            <a:extLst>
              <a:ext uri="{FF2B5EF4-FFF2-40B4-BE49-F238E27FC236}">
                <a16:creationId xmlns:a16="http://schemas.microsoft.com/office/drawing/2014/main" id="{9104B396-EC13-F1E6-3DBB-37093CE17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85FA924-4D22-394C-002E-417EC5BEC447}"/>
              </a:ext>
            </a:extLst>
          </p:cNvPr>
          <p:cNvSpPr txBox="1"/>
          <p:nvPr/>
        </p:nvSpPr>
        <p:spPr>
          <a:xfrm>
            <a:off x="419100" y="2112388"/>
            <a:ext cx="4932000" cy="3600986"/>
          </a:xfrm>
          <a:prstGeom prst="rect">
            <a:avLst/>
          </a:prstGeom>
          <a:solidFill>
            <a:srgbClr val="F3E300"/>
          </a:solidFill>
          <a:ln w="38100">
            <a:solidFill>
              <a:schemeClr val="tx1"/>
            </a:solidFill>
          </a:ln>
        </p:spPr>
        <p:txBody>
          <a:bodyPr wrap="square" anchor="t">
            <a:spAutoFit/>
          </a:bodyPr>
          <a:lstStyle/>
          <a:p>
            <a:pPr>
              <a:buNone/>
            </a:pPr>
            <a:r>
              <a:rPr lang="en-GB" sz="2800" b="1" dirty="0"/>
              <a:t>🏛️ Community Assets</a:t>
            </a:r>
          </a:p>
          <a:p>
            <a:pPr>
              <a:buNone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Completed a </a:t>
            </a:r>
            <a:r>
              <a:rPr lang="en-GB" sz="2000" b="1" dirty="0"/>
              <a:t>Community Asset Transfer (CAT Light)</a:t>
            </a:r>
            <a:r>
              <a:rPr lang="en-GB" sz="2000" dirty="0"/>
              <a:t> process for the village hall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Taken a </a:t>
            </a:r>
            <a:r>
              <a:rPr lang="en-GB" sz="2000" b="1" dirty="0"/>
              <a:t>1-year lease</a:t>
            </a:r>
            <a:r>
              <a:rPr lang="en-GB" sz="2000" dirty="0"/>
              <a:t> on the hall (with option to extend to 2 years)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Hall is now being used regularly for community-led activities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1E2942-C38F-C661-33FC-B1B21ABF339D}"/>
              </a:ext>
            </a:extLst>
          </p:cNvPr>
          <p:cNvSpPr txBox="1"/>
          <p:nvPr/>
        </p:nvSpPr>
        <p:spPr>
          <a:xfrm>
            <a:off x="6136629" y="2112388"/>
            <a:ext cx="4932000" cy="3600986"/>
          </a:xfrm>
          <a:prstGeom prst="rect">
            <a:avLst/>
          </a:prstGeom>
          <a:solidFill>
            <a:srgbClr val="006533"/>
          </a:solidFill>
          <a:ln w="38100">
            <a:solidFill>
              <a:schemeClr val="tx1"/>
            </a:solidFill>
          </a:ln>
        </p:spPr>
        <p:txBody>
          <a:bodyPr wrap="square" anchor="t">
            <a:noAutofit/>
          </a:bodyPr>
          <a:lstStyle/>
          <a:p>
            <a:pPr>
              <a:buNone/>
            </a:pPr>
            <a:r>
              <a:rPr lang="en-GB" sz="2800" b="1" dirty="0">
                <a:solidFill>
                  <a:schemeClr val="bg1"/>
                </a:solidFill>
              </a:rPr>
              <a:t>🔍 Planning for the Future</a:t>
            </a:r>
          </a:p>
          <a:p>
            <a:pPr>
              <a:buNone/>
            </a:pPr>
            <a:endParaRPr lang="en-GB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Appointed </a:t>
            </a:r>
            <a:r>
              <a:rPr lang="en-GB" sz="2000" b="1" dirty="0">
                <a:solidFill>
                  <a:schemeClr val="bg1"/>
                </a:solidFill>
              </a:rPr>
              <a:t>Community Enterprise Scotland</a:t>
            </a:r>
            <a:r>
              <a:rPr lang="en-GB" sz="2000" dirty="0">
                <a:solidFill>
                  <a:schemeClr val="bg1"/>
                </a:solidFill>
              </a:rPr>
              <a:t> as our </a:t>
            </a:r>
            <a:r>
              <a:rPr lang="en-GB" sz="2000" b="1" dirty="0">
                <a:solidFill>
                  <a:schemeClr val="bg1"/>
                </a:solidFill>
              </a:rPr>
              <a:t>Feasibility Study partner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Work now underway to explore long-term use and development of community assets</a:t>
            </a:r>
          </a:p>
        </p:txBody>
      </p:sp>
    </p:spTree>
    <p:extLst>
      <p:ext uri="{BB962C8B-B14F-4D97-AF65-F5344CB8AC3E}">
        <p14:creationId xmlns:p14="http://schemas.microsoft.com/office/powerpoint/2010/main" val="223660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B7975-29E1-D277-3781-402DA18DA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B3DA42-634A-E754-A325-F28C5E1424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7" name="Picture 6" descr="A logo with a tree&#10;&#10;AI-generated content may be incorrect.">
            <a:extLst>
              <a:ext uri="{FF2B5EF4-FFF2-40B4-BE49-F238E27FC236}">
                <a16:creationId xmlns:a16="http://schemas.microsoft.com/office/drawing/2014/main" id="{D41F1CE2-5C67-8ABE-0883-06DA41C70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C06FF5-FD08-9830-DE85-66C7DB5DD90C}"/>
              </a:ext>
            </a:extLst>
          </p:cNvPr>
          <p:cNvSpPr txBox="1"/>
          <p:nvPr/>
        </p:nvSpPr>
        <p:spPr>
          <a:xfrm>
            <a:off x="609600" y="2588724"/>
            <a:ext cx="50292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3200" b="1" dirty="0"/>
              <a:t>Community Transport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Secured funding for community transport</a:t>
            </a:r>
            <a:r>
              <a:rPr lang="en-GB" sz="2400" dirty="0"/>
              <a:t>, supporting access to events and services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2B6CDA-A8C7-7477-A7F4-DE1F12D5920E}"/>
              </a:ext>
            </a:extLst>
          </p:cNvPr>
          <p:cNvSpPr txBox="1"/>
          <p:nvPr/>
        </p:nvSpPr>
        <p:spPr>
          <a:xfrm>
            <a:off x="419100" y="754213"/>
            <a:ext cx="1064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006533"/>
                </a:solidFill>
              </a:rPr>
              <a:t>What We’ve Achieved So Far</a:t>
            </a:r>
          </a:p>
        </p:txBody>
      </p:sp>
      <p:pic>
        <p:nvPicPr>
          <p:cNvPr id="3" name="Graphic 2" descr="Bus with solid fill">
            <a:extLst>
              <a:ext uri="{FF2B5EF4-FFF2-40B4-BE49-F238E27FC236}">
                <a16:creationId xmlns:a16="http://schemas.microsoft.com/office/drawing/2014/main" id="{0AE83E64-D259-B126-11AC-F176BAA76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53202" y="1368048"/>
            <a:ext cx="4503455" cy="45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601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BFD5A-B066-3DA2-5960-095B5A299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D09E0F-2B10-B5D5-3CE1-726FB97ECD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7" name="Picture 6" descr="A logo with a tree&#10;&#10;AI-generated content may be incorrect.">
            <a:extLst>
              <a:ext uri="{FF2B5EF4-FFF2-40B4-BE49-F238E27FC236}">
                <a16:creationId xmlns:a16="http://schemas.microsoft.com/office/drawing/2014/main" id="{55694BAD-7EF2-6536-E72C-2643D0B322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4CFF1B-324F-93ED-8ABB-D29FBF16DA0F}"/>
              </a:ext>
            </a:extLst>
          </p:cNvPr>
          <p:cNvSpPr txBox="1"/>
          <p:nvPr/>
        </p:nvSpPr>
        <p:spPr>
          <a:xfrm>
            <a:off x="6096000" y="2181115"/>
            <a:ext cx="5365105" cy="2123658"/>
          </a:xfrm>
          <a:prstGeom prst="rect">
            <a:avLst/>
          </a:prstGeom>
          <a:solidFill>
            <a:srgbClr val="006533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dirty="0">
                <a:solidFill>
                  <a:schemeClr val="bg1"/>
                </a:solidFill>
              </a:rPr>
              <a:t>Activities &amp; Wellbeing 2025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Funded and supported regular local activities: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Tea on Tuesday</a:t>
            </a:r>
            <a:endParaRPr lang="en-GB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Easy Movers</a:t>
            </a:r>
            <a:endParaRPr lang="en-GB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Toddlers Group</a:t>
            </a:r>
            <a:endParaRPr lang="en-GB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</a:rPr>
              <a:t>Book Fair</a:t>
            </a:r>
            <a:r>
              <a:rPr lang="en-GB" dirty="0">
                <a:solidFill>
                  <a:schemeClr val="bg1"/>
                </a:solidFill>
              </a:rPr>
              <a:t> (with great community turnout!)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0863D-786A-25A0-13B1-A37D9F7C9871}"/>
              </a:ext>
            </a:extLst>
          </p:cNvPr>
          <p:cNvSpPr txBox="1"/>
          <p:nvPr/>
        </p:nvSpPr>
        <p:spPr>
          <a:xfrm>
            <a:off x="571501" y="4533642"/>
            <a:ext cx="10889604" cy="1292662"/>
          </a:xfrm>
          <a:prstGeom prst="rect">
            <a:avLst/>
          </a:prstGeom>
          <a:solidFill>
            <a:srgbClr val="3F3F3F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dirty="0">
                <a:solidFill>
                  <a:schemeClr val="bg1"/>
                </a:solidFill>
              </a:rPr>
              <a:t>💷 Supporting Local Projects</a:t>
            </a:r>
          </a:p>
          <a:p>
            <a:pPr>
              <a:buNone/>
            </a:pPr>
            <a:endParaRPr lang="en-GB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Taken on administration of the </a:t>
            </a:r>
            <a:r>
              <a:rPr lang="en-GB" b="1" dirty="0">
                <a:solidFill>
                  <a:schemeClr val="bg1"/>
                </a:solidFill>
              </a:rPr>
              <a:t>Micro Grants </a:t>
            </a:r>
            <a:r>
              <a:rPr lang="en-GB" dirty="0">
                <a:solidFill>
                  <a:schemeClr val="bg1"/>
                </a:solidFill>
              </a:rPr>
              <a:t>scheme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Helping small-scale community ideas come to life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1B7906-547B-9962-7C95-9381BF18223C}"/>
              </a:ext>
            </a:extLst>
          </p:cNvPr>
          <p:cNvSpPr txBox="1"/>
          <p:nvPr/>
        </p:nvSpPr>
        <p:spPr>
          <a:xfrm>
            <a:off x="419100" y="754213"/>
            <a:ext cx="1064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006533"/>
                </a:solidFill>
              </a:rPr>
              <a:t>What We’ve Achieved So Far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94BAE-ED19-FE61-B946-0033A75712D5}"/>
              </a:ext>
            </a:extLst>
          </p:cNvPr>
          <p:cNvSpPr txBox="1"/>
          <p:nvPr/>
        </p:nvSpPr>
        <p:spPr>
          <a:xfrm>
            <a:off x="571500" y="2181115"/>
            <a:ext cx="5365105" cy="2123658"/>
          </a:xfrm>
          <a:prstGeom prst="rect">
            <a:avLst/>
          </a:prstGeom>
          <a:solidFill>
            <a:srgbClr val="F3E3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dirty="0"/>
              <a:t>Activities &amp; Wellbeing 2024</a:t>
            </a:r>
          </a:p>
          <a:p>
            <a:endParaRPr lang="en-GB" dirty="0"/>
          </a:p>
          <a:p>
            <a:r>
              <a:rPr lang="en-GB" dirty="0"/>
              <a:t>Funded and supported regular local activities: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Basket Making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Tai Chi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Fabric Making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Felt Making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8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5BD53-2A1D-2495-AB21-9E9A5D954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653B9B-E51B-EC29-1F78-D6197B919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7" name="Picture 6" descr="A logo with a tree&#10;&#10;AI-generated content may be incorrect.">
            <a:extLst>
              <a:ext uri="{FF2B5EF4-FFF2-40B4-BE49-F238E27FC236}">
                <a16:creationId xmlns:a16="http://schemas.microsoft.com/office/drawing/2014/main" id="{72010BCD-6788-4C7C-307E-DDB9A2435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830FD4-5889-BA3B-D5E8-32E254186F55}"/>
              </a:ext>
            </a:extLst>
          </p:cNvPr>
          <p:cNvSpPr txBox="1"/>
          <p:nvPr/>
        </p:nvSpPr>
        <p:spPr>
          <a:xfrm>
            <a:off x="413578" y="1809542"/>
            <a:ext cx="3457574" cy="193899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4000" b="1" dirty="0">
                <a:solidFill>
                  <a:srgbClr val="3F3F3F"/>
                </a:solidFill>
              </a:rPr>
              <a:t>LAUNCHED COMMUNITY WEBSITE!</a:t>
            </a:r>
            <a:endParaRPr lang="en-GB" sz="3200" dirty="0">
              <a:solidFill>
                <a:srgbClr val="3F3F3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3DCCA0-BE21-9149-212E-588BB3D56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8241">
            <a:off x="4276081" y="1408129"/>
            <a:ext cx="7300030" cy="40417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60AEAE-2096-4D89-272D-84CD08F7C3C6}"/>
              </a:ext>
            </a:extLst>
          </p:cNvPr>
          <p:cNvSpPr txBox="1"/>
          <p:nvPr/>
        </p:nvSpPr>
        <p:spPr>
          <a:xfrm>
            <a:off x="-704850" y="386921"/>
            <a:ext cx="1064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006533"/>
                </a:solidFill>
              </a:rPr>
              <a:t>What We’ve Achieved So Far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FE66CB-3DF7-B66C-F833-AFF33A22F096}"/>
              </a:ext>
            </a:extLst>
          </p:cNvPr>
          <p:cNvSpPr txBox="1"/>
          <p:nvPr/>
        </p:nvSpPr>
        <p:spPr>
          <a:xfrm>
            <a:off x="1594677" y="5986762"/>
            <a:ext cx="8816147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3200" dirty="0">
                <a:solidFill>
                  <a:srgbClr val="3F3F3F"/>
                </a:solidFill>
              </a:rPr>
              <a:t>https://crawfordandelvanfoot.co.uk/</a:t>
            </a:r>
          </a:p>
        </p:txBody>
      </p:sp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4D29B8C0-C0BE-47D4-7885-DB3007CA705A}"/>
              </a:ext>
            </a:extLst>
          </p:cNvPr>
          <p:cNvSpPr/>
          <p:nvPr/>
        </p:nvSpPr>
        <p:spPr>
          <a:xfrm>
            <a:off x="2526715" y="3067618"/>
            <a:ext cx="3105150" cy="2695575"/>
          </a:xfrm>
          <a:prstGeom prst="star7">
            <a:avLst/>
          </a:prstGeom>
          <a:solidFill>
            <a:srgbClr val="F3E3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10,923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</a:rPr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3071785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2B402-6A78-606E-6653-7E6BC9ACB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402325-3624-7C77-4CE3-6BDC95A385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7" name="Picture 6" descr="A logo with a tree&#10;&#10;AI-generated content may be incorrect.">
            <a:extLst>
              <a:ext uri="{FF2B5EF4-FFF2-40B4-BE49-F238E27FC236}">
                <a16:creationId xmlns:a16="http://schemas.microsoft.com/office/drawing/2014/main" id="{8FFC070E-74A7-EF92-D6F2-D719D5523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5DC3F8-CD23-DB2C-9E99-1D4741EB7F18}"/>
              </a:ext>
            </a:extLst>
          </p:cNvPr>
          <p:cNvSpPr txBox="1"/>
          <p:nvPr/>
        </p:nvSpPr>
        <p:spPr>
          <a:xfrm>
            <a:off x="-704850" y="386921"/>
            <a:ext cx="1064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006533"/>
                </a:solidFill>
              </a:rPr>
              <a:t>What We’ve Achieved So Far</a:t>
            </a:r>
          </a:p>
        </p:txBody>
      </p:sp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6188F18E-25A9-E94B-056D-33EEAF7AFB16}"/>
              </a:ext>
            </a:extLst>
          </p:cNvPr>
          <p:cNvSpPr/>
          <p:nvPr/>
        </p:nvSpPr>
        <p:spPr>
          <a:xfrm>
            <a:off x="7983689" y="2849267"/>
            <a:ext cx="3105150" cy="2695575"/>
          </a:xfrm>
          <a:prstGeom prst="star7">
            <a:avLst/>
          </a:prstGeom>
          <a:solidFill>
            <a:srgbClr val="0065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300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DELIVERED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3A3ADE-15F1-555F-75C0-E9A48CB19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43282">
            <a:off x="2338332" y="2093365"/>
            <a:ext cx="4563166" cy="4586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56DC8E-8741-AF85-4D4C-740C6DC99B2D}"/>
              </a:ext>
            </a:extLst>
          </p:cNvPr>
          <p:cNvSpPr txBox="1"/>
          <p:nvPr/>
        </p:nvSpPr>
        <p:spPr>
          <a:xfrm>
            <a:off x="514639" y="1763375"/>
            <a:ext cx="11210692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4000" b="1">
                <a:solidFill>
                  <a:srgbClr val="3F3F3F"/>
                </a:solidFill>
              </a:rPr>
              <a:t>LAUNCHED COMMUNITY </a:t>
            </a:r>
            <a:r>
              <a:rPr lang="en-GB" sz="4000" b="1" dirty="0">
                <a:solidFill>
                  <a:srgbClr val="3F3F3F"/>
                </a:solidFill>
              </a:rPr>
              <a:t>NEWSLETTER</a:t>
            </a:r>
            <a:endParaRPr lang="en-GB" sz="3200" dirty="0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4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4030-B3A3-E17B-7C52-4206D1FF3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E97584-D466-AA7D-0628-17E2B87B55E9}"/>
              </a:ext>
            </a:extLst>
          </p:cNvPr>
          <p:cNvSpPr txBox="1"/>
          <p:nvPr/>
        </p:nvSpPr>
        <p:spPr>
          <a:xfrm>
            <a:off x="838200" y="358721"/>
            <a:ext cx="9753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006533"/>
                </a:solidFill>
              </a:rPr>
              <a:t>What’s Next?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B09EA4-98D2-EEC6-9A4B-9736A59973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7" name="Picture 6" descr="A logo with a tree&#10;&#10;AI-generated content may be incorrect.">
            <a:extLst>
              <a:ext uri="{FF2B5EF4-FFF2-40B4-BE49-F238E27FC236}">
                <a16:creationId xmlns:a16="http://schemas.microsoft.com/office/drawing/2014/main" id="{362700C7-5D0A-CE56-0A72-C66293FD3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E8EB2F-69EF-4DFE-610F-4E6354F52F0F}"/>
              </a:ext>
            </a:extLst>
          </p:cNvPr>
          <p:cNvSpPr txBox="1"/>
          <p:nvPr/>
        </p:nvSpPr>
        <p:spPr>
          <a:xfrm>
            <a:off x="838200" y="1426251"/>
            <a:ext cx="9753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dirty="0"/>
              <a:t>🧭 Complete the Feasibility Study</a:t>
            </a:r>
          </a:p>
          <a:p>
            <a:pPr>
              <a:buNone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Work with </a:t>
            </a:r>
            <a:r>
              <a:rPr lang="en-GB" b="1" dirty="0"/>
              <a:t>Community Enterprise Scotland</a:t>
            </a:r>
            <a:r>
              <a:rPr lang="en-GB" dirty="0"/>
              <a:t> to begin the feasibility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Explore long-term options for the hall and wider community space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Share findings with the community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C78A31-9B12-92A1-6BA7-0287C372929A}"/>
              </a:ext>
            </a:extLst>
          </p:cNvPr>
          <p:cNvSpPr txBox="1"/>
          <p:nvPr/>
        </p:nvSpPr>
        <p:spPr>
          <a:xfrm>
            <a:off x="838200" y="3154851"/>
            <a:ext cx="9753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dirty="0"/>
              <a:t>🥌</a:t>
            </a:r>
            <a:r>
              <a:rPr lang="en-GB" sz="2400" b="1" dirty="0"/>
              <a:t>New &amp; Supported Activities</a:t>
            </a:r>
          </a:p>
          <a:p>
            <a:pPr>
              <a:buNone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Launch Short Mat Bowls</a:t>
            </a:r>
            <a:r>
              <a:rPr lang="en-GB" dirty="0"/>
              <a:t> for the winter season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Support Carpet Bowlers</a:t>
            </a:r>
            <a:r>
              <a:rPr lang="en-GB" dirty="0"/>
              <a:t> by helping with hall hire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Continue to </a:t>
            </a:r>
            <a:r>
              <a:rPr lang="en-GB" b="1" dirty="0"/>
              <a:t>fund and promote community groups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3C1BA4-E4D1-A989-6A9E-629E2E97D142}"/>
              </a:ext>
            </a:extLst>
          </p:cNvPr>
          <p:cNvSpPr txBox="1"/>
          <p:nvPr/>
        </p:nvSpPr>
        <p:spPr>
          <a:xfrm>
            <a:off x="838200" y="4883451"/>
            <a:ext cx="97536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dirty="0"/>
              <a:t>🚐 Transport and Inclusion</a:t>
            </a:r>
          </a:p>
          <a:p>
            <a:pPr>
              <a:buNone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Send out a community transport survey</a:t>
            </a:r>
            <a:r>
              <a:rPr lang="en-GB" dirty="0"/>
              <a:t> to understand local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Purchase a new community vehicle</a:t>
            </a:r>
            <a:r>
              <a:rPr lang="en-GB" dirty="0"/>
              <a:t> to improve access and inclusion</a:t>
            </a:r>
          </a:p>
        </p:txBody>
      </p:sp>
    </p:spTree>
    <p:extLst>
      <p:ext uri="{BB962C8B-B14F-4D97-AF65-F5344CB8AC3E}">
        <p14:creationId xmlns:p14="http://schemas.microsoft.com/office/powerpoint/2010/main" val="24534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0AA5-9EFC-2BC9-F3EA-8B804A16B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507020"/>
            <a:ext cx="10515600" cy="1325563"/>
          </a:xfrm>
        </p:spPr>
        <p:txBody>
          <a:bodyPr/>
          <a:lstStyle/>
          <a:p>
            <a:r>
              <a:rPr lang="en-GB" b="1" dirty="0"/>
              <a:t>Treasurers Report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A696A2-8198-080B-16A1-8B97BE6E95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5" name="Picture 4" descr="A logo with a tree&#10;&#10;AI-generated content may be incorrect.">
            <a:extLst>
              <a:ext uri="{FF2B5EF4-FFF2-40B4-BE49-F238E27FC236}">
                <a16:creationId xmlns:a16="http://schemas.microsoft.com/office/drawing/2014/main" id="{1E93B9A7-D8DB-7286-92FB-BB7CE01A4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569D3B-F75D-ECA2-BA46-C197B5158D3C}"/>
              </a:ext>
            </a:extLst>
          </p:cNvPr>
          <p:cNvSpPr txBox="1"/>
          <p:nvPr/>
        </p:nvSpPr>
        <p:spPr>
          <a:xfrm>
            <a:off x="493160" y="2337734"/>
            <a:ext cx="4561725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400" dirty="0"/>
              <a:t>This report covers the income and expenditure of CEDAR from its inception on 1</a:t>
            </a:r>
            <a:r>
              <a:rPr lang="en-GB" sz="2400" baseline="30000" dirty="0"/>
              <a:t>st</a:t>
            </a:r>
            <a:r>
              <a:rPr lang="en-GB" sz="2400" dirty="0"/>
              <a:t> May 2025 to the 1</a:t>
            </a:r>
            <a:r>
              <a:rPr lang="en-GB" sz="2400" baseline="30000" dirty="0"/>
              <a:t>st</a:t>
            </a:r>
            <a:r>
              <a:rPr lang="en-GB" sz="2400" dirty="0"/>
              <a:t> September 2025.</a:t>
            </a:r>
          </a:p>
          <a:p>
            <a:endParaRPr lang="en-GB" sz="2400" dirty="0"/>
          </a:p>
          <a:p>
            <a:r>
              <a:rPr lang="en-GB" sz="2400" b="1" dirty="0"/>
              <a:t>OSCR Reporting </a:t>
            </a:r>
            <a:r>
              <a:rPr lang="en-GB" sz="2400" dirty="0"/>
              <a:t>period is 15</a:t>
            </a:r>
            <a:r>
              <a:rPr lang="en-GB" sz="2400" baseline="30000" dirty="0"/>
              <a:t>th</a:t>
            </a:r>
            <a:r>
              <a:rPr lang="en-GB" sz="2400" dirty="0"/>
              <a:t> June 2024 to 15</a:t>
            </a:r>
            <a:r>
              <a:rPr lang="en-GB" sz="2400" baseline="30000" dirty="0"/>
              <a:t>th</a:t>
            </a:r>
            <a:r>
              <a:rPr lang="en-GB" sz="2400" dirty="0"/>
              <a:t> June 2025, with submission due by March 2026.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CB864D4-6262-5863-5A04-DB76AB214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729204"/>
              </p:ext>
            </p:extLst>
          </p:nvPr>
        </p:nvGraphicFramePr>
        <p:xfrm>
          <a:off x="5602840" y="2984928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943711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867864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74372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Full Period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(01/05/24 – 01/09/25)</a:t>
                      </a:r>
                    </a:p>
                  </a:txBody>
                  <a:tcPr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OSCR Reporting (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15/06/24 to 15/06/25)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3E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11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Total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£41,787.86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+mn-lt"/>
                        </a:rPr>
                        <a:t>£39,526.45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99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Total Expenditure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£8,275.09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+mn-lt"/>
                        </a:rPr>
                        <a:t>£5,959.62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6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Total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£33,512.77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+mn-lt"/>
                        </a:rPr>
                        <a:t>£33,914.42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2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764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0A34B-6C29-B570-8E13-0E813818F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FA536-091A-C46A-F84D-195BA4B04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934" y="287223"/>
            <a:ext cx="10515600" cy="1325563"/>
          </a:xfrm>
        </p:spPr>
        <p:txBody>
          <a:bodyPr/>
          <a:lstStyle/>
          <a:p>
            <a:r>
              <a:rPr lang="en-GB" b="1" dirty="0"/>
              <a:t>Treasurers Report </a:t>
            </a:r>
            <a:r>
              <a:rPr lang="en-GB" dirty="0"/>
              <a:t>– Income By Category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9CB30-14C5-22CB-5385-2241ACC207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5" name="Picture 4" descr="A logo with a tree&#10;&#10;AI-generated content may be incorrect.">
            <a:extLst>
              <a:ext uri="{FF2B5EF4-FFF2-40B4-BE49-F238E27FC236}">
                <a16:creationId xmlns:a16="http://schemas.microsoft.com/office/drawing/2014/main" id="{9D48D190-A620-CD3E-AD57-4954067B4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9" name="Arrow: Chevron 8">
            <a:extLst>
              <a:ext uri="{FF2B5EF4-FFF2-40B4-BE49-F238E27FC236}">
                <a16:creationId xmlns:a16="http://schemas.microsoft.com/office/drawing/2014/main" id="{3673BF41-2C8D-CA1E-0668-0DE69BA8B769}"/>
              </a:ext>
            </a:extLst>
          </p:cNvPr>
          <p:cNvSpPr/>
          <p:nvPr/>
        </p:nvSpPr>
        <p:spPr>
          <a:xfrm>
            <a:off x="5339823" y="2891165"/>
            <a:ext cx="1075362" cy="1654770"/>
          </a:xfrm>
          <a:prstGeom prst="chevron">
            <a:avLst/>
          </a:prstGeom>
          <a:solidFill>
            <a:srgbClr val="006533"/>
          </a:solidFill>
          <a:ln>
            <a:solidFill>
              <a:srgbClr val="F3E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71EE1EC-3C3D-F262-396B-0ACD241EF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054548"/>
              </p:ext>
            </p:extLst>
          </p:nvPr>
        </p:nvGraphicFramePr>
        <p:xfrm>
          <a:off x="7244654" y="2071678"/>
          <a:ext cx="4736386" cy="32937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7991">
                  <a:extLst>
                    <a:ext uri="{9D8B030D-6E8A-4147-A177-3AD203B41FA5}">
                      <a16:colId xmlns:a16="http://schemas.microsoft.com/office/drawing/2014/main" val="887805250"/>
                    </a:ext>
                  </a:extLst>
                </a:gridCol>
                <a:gridCol w="2188395">
                  <a:extLst>
                    <a:ext uri="{9D8B030D-6E8A-4147-A177-3AD203B41FA5}">
                      <a16:colId xmlns:a16="http://schemas.microsoft.com/office/drawing/2014/main" val="347367233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L="9525" marR="9525" marT="9525" marB="0" anchor="b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Income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8224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CEDAR Admin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£500.00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477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2024 Well Being Grant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£1,755.30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5439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Lyndsey Gift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£230.00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1568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Micro-Grant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£10,000.00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4904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Misc (Grant)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£4.15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9333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Parent &amp; Toddler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£1,000.00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79518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Visit Travel Expenses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£121.50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08878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Hall Booking Income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£1,922.50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39556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Community Council Funds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£8,733.00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8799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VASLAN Health &amp; Wellbeing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£17,420.00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4069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Book Fair Income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£101.41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3183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</a:rPr>
                        <a:t>Grand Total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</a:rPr>
                        <a:t>£41,787.86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3E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04671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44C629A-08C5-B962-804A-CA18881E6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569985"/>
              </p:ext>
            </p:extLst>
          </p:nvPr>
        </p:nvGraphicFramePr>
        <p:xfrm>
          <a:off x="523982" y="2451725"/>
          <a:ext cx="3986373" cy="2533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8936">
                  <a:extLst>
                    <a:ext uri="{9D8B030D-6E8A-4147-A177-3AD203B41FA5}">
                      <a16:colId xmlns:a16="http://schemas.microsoft.com/office/drawing/2014/main" val="1860247039"/>
                    </a:ext>
                  </a:extLst>
                </a:gridCol>
                <a:gridCol w="1397437">
                  <a:extLst>
                    <a:ext uri="{9D8B030D-6E8A-4147-A177-3AD203B41FA5}">
                      <a16:colId xmlns:a16="http://schemas.microsoft.com/office/drawing/2014/main" val="39228097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Funding Source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Income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125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Community Council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£8,733.00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689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Income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£2,023.91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13896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Microgrant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£2,255.30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145438"/>
                  </a:ext>
                </a:extLst>
              </a:tr>
              <a:tr h="1852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Misc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£234.15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244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SL Council - Microgrant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£10,000.00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7615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The Corra Foundation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£1,000.00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5866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Travel Expenses Credit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£121.50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2002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VASLAN Health &amp; Wellbeing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£17,420.00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6728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</a:rPr>
                        <a:t>Grand Total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</a:rPr>
                        <a:t>£41,787.86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3E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2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689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B4596-E549-81A4-A542-61C42EB72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C06F2-9747-EDC5-1019-E37BF07C1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934" y="287223"/>
            <a:ext cx="10515600" cy="1325563"/>
          </a:xfrm>
        </p:spPr>
        <p:txBody>
          <a:bodyPr/>
          <a:lstStyle/>
          <a:p>
            <a:r>
              <a:rPr lang="en-GB" b="1" dirty="0"/>
              <a:t>Treasurers Report </a:t>
            </a:r>
            <a:r>
              <a:rPr lang="en-GB" dirty="0"/>
              <a:t>– Spend By Category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4B512E-B480-05EE-335E-7398B5EE0E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279150"/>
            <a:ext cx="12192000" cy="428625"/>
          </a:xfrm>
          <a:prstGeom prst="rect">
            <a:avLst/>
          </a:prstGeom>
        </p:spPr>
      </p:pic>
      <p:pic>
        <p:nvPicPr>
          <p:cNvPr id="5" name="Picture 4" descr="A logo with a tree&#10;&#10;AI-generated content may be incorrect.">
            <a:extLst>
              <a:ext uri="{FF2B5EF4-FFF2-40B4-BE49-F238E27FC236}">
                <a16:creationId xmlns:a16="http://schemas.microsoft.com/office/drawing/2014/main" id="{FF1436BB-63E4-A1F7-9A9A-13B903358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E0A2C78-582B-308B-DE4B-FE0975F60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821981"/>
              </p:ext>
            </p:extLst>
          </p:nvPr>
        </p:nvGraphicFramePr>
        <p:xfrm>
          <a:off x="7184591" y="1932022"/>
          <a:ext cx="4580062" cy="3800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4298">
                  <a:extLst>
                    <a:ext uri="{9D8B030D-6E8A-4147-A177-3AD203B41FA5}">
                      <a16:colId xmlns:a16="http://schemas.microsoft.com/office/drawing/2014/main" val="1767439032"/>
                    </a:ext>
                  </a:extLst>
                </a:gridCol>
                <a:gridCol w="1815764">
                  <a:extLst>
                    <a:ext uri="{9D8B030D-6E8A-4147-A177-3AD203B41FA5}">
                      <a16:colId xmlns:a16="http://schemas.microsoft.com/office/drawing/2014/main" val="77086828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</a:rPr>
                        <a:t>Description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</a:rPr>
                        <a:t>Total Expenditure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3E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5241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Alterations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£412.76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3225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Basket Making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£439.42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3180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CEDAR Admin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£477.95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7211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Easy Movers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£518.73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0048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Fabric Making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£377.20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7115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Felt Making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£455.85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39934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Gardening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£341.96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3745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Hall Funding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£1,115.71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3777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Lyndsey Gift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£238.00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2264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Micro-Grant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£1,500.00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460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Parent &amp; Toddler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£620.05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36552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Tai Chi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£407.45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6164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Venue Hire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£1,370.01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056722"/>
                  </a:ext>
                </a:extLst>
              </a:tr>
              <a:tr h="1125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Grand Total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£8,275.09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01913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2CC4508-FD96-DD79-6155-87827BF73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571673"/>
              </p:ext>
            </p:extLst>
          </p:nvPr>
        </p:nvGraphicFramePr>
        <p:xfrm>
          <a:off x="378934" y="2945482"/>
          <a:ext cx="5015000" cy="1773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6534">
                  <a:extLst>
                    <a:ext uri="{9D8B030D-6E8A-4147-A177-3AD203B41FA5}">
                      <a16:colId xmlns:a16="http://schemas.microsoft.com/office/drawing/2014/main" val="2812848671"/>
                    </a:ext>
                  </a:extLst>
                </a:gridCol>
                <a:gridCol w="1688466">
                  <a:extLst>
                    <a:ext uri="{9D8B030D-6E8A-4147-A177-3AD203B41FA5}">
                      <a16:colId xmlns:a16="http://schemas.microsoft.com/office/drawing/2014/main" val="116796373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</a:rPr>
                        <a:t>Funding Sources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</a:rPr>
                        <a:t>Total Expenditure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3E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2715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Community Council Funds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£1,115.71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78454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Microgrant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£4,070.63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0437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Misc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£238.00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0770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The Corra Foundation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£620.05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33158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</a:rPr>
                        <a:t>VASLAN Health &amp; Wellbeing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</a:rPr>
                        <a:t>£2,230.70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6169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Grand Total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£8,275.09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194904"/>
                  </a:ext>
                </a:extLst>
              </a:tr>
            </a:tbl>
          </a:graphicData>
        </a:graphic>
      </p:graphicFrame>
      <p:sp>
        <p:nvSpPr>
          <p:cNvPr id="9" name="Arrow: Chevron 8">
            <a:extLst>
              <a:ext uri="{FF2B5EF4-FFF2-40B4-BE49-F238E27FC236}">
                <a16:creationId xmlns:a16="http://schemas.microsoft.com/office/drawing/2014/main" id="{30FF1B4C-233B-855F-8344-0692A5220C9A}"/>
              </a:ext>
            </a:extLst>
          </p:cNvPr>
          <p:cNvSpPr/>
          <p:nvPr/>
        </p:nvSpPr>
        <p:spPr>
          <a:xfrm>
            <a:off x="5722706" y="3004874"/>
            <a:ext cx="1075362" cy="1654770"/>
          </a:xfrm>
          <a:prstGeom prst="chevron">
            <a:avLst/>
          </a:prstGeom>
          <a:solidFill>
            <a:srgbClr val="F3E300"/>
          </a:solidFill>
          <a:ln>
            <a:solidFill>
              <a:srgbClr val="0065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230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4F8FB-6867-B6F3-C9C1-8EFFA8033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30" y="59806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b="1" dirty="0"/>
              <a:t>Treasurers Report – 2024 Health &amp; Wellbeing Initiatives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8A597F4-E754-2DE2-2BAB-4F5AF9D71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896652"/>
              </p:ext>
            </p:extLst>
          </p:nvPr>
        </p:nvGraphicFramePr>
        <p:xfrm>
          <a:off x="414337" y="2092386"/>
          <a:ext cx="974407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8815">
                  <a:extLst>
                    <a:ext uri="{9D8B030D-6E8A-4147-A177-3AD203B41FA5}">
                      <a16:colId xmlns:a16="http://schemas.microsoft.com/office/drawing/2014/main" val="830995067"/>
                    </a:ext>
                  </a:extLst>
                </a:gridCol>
                <a:gridCol w="1948815">
                  <a:extLst>
                    <a:ext uri="{9D8B030D-6E8A-4147-A177-3AD203B41FA5}">
                      <a16:colId xmlns:a16="http://schemas.microsoft.com/office/drawing/2014/main" val="3162808179"/>
                    </a:ext>
                  </a:extLst>
                </a:gridCol>
                <a:gridCol w="1948815">
                  <a:extLst>
                    <a:ext uri="{9D8B030D-6E8A-4147-A177-3AD203B41FA5}">
                      <a16:colId xmlns:a16="http://schemas.microsoft.com/office/drawing/2014/main" val="2325227468"/>
                    </a:ext>
                  </a:extLst>
                </a:gridCol>
                <a:gridCol w="1948815">
                  <a:extLst>
                    <a:ext uri="{9D8B030D-6E8A-4147-A177-3AD203B41FA5}">
                      <a16:colId xmlns:a16="http://schemas.microsoft.com/office/drawing/2014/main" val="3475193103"/>
                    </a:ext>
                  </a:extLst>
                </a:gridCol>
                <a:gridCol w="1948815">
                  <a:extLst>
                    <a:ext uri="{9D8B030D-6E8A-4147-A177-3AD203B41FA5}">
                      <a16:colId xmlns:a16="http://schemas.microsoft.com/office/drawing/2014/main" val="143466580"/>
                    </a:ext>
                  </a:extLst>
                </a:gridCol>
              </a:tblGrid>
              <a:tr h="230833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Funder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Spent 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Outstanding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023915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Microgrant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Basket Making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£477.40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£439.42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£37.98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9628186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Microgrant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Felt Making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£455.85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£44.15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924253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Microgrant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Fabric Making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£416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£377.2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£38.80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857463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Microgrant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Alterations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£404.20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£412.76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-£8.56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45991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Microgrant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Tai Chi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£435.10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£407.45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£27.65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4885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664900A-BE22-7CA0-4ADC-7FC19BE40612}"/>
              </a:ext>
            </a:extLst>
          </p:cNvPr>
          <p:cNvSpPr txBox="1"/>
          <p:nvPr/>
        </p:nvSpPr>
        <p:spPr>
          <a:xfrm>
            <a:off x="414336" y="4287864"/>
            <a:ext cx="97440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Decisions Required:</a:t>
            </a:r>
          </a:p>
          <a:p>
            <a:endParaRPr lang="en-GB" sz="1600" dirty="0"/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Cover the overspend of £8.56 by Alterations workshops with the underspend of the other 2024 Health and Wellbeing Initiatives.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/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Consolidate the remaining £140.01 and decide on how this should be allocated within the budget.</a:t>
            </a:r>
          </a:p>
        </p:txBody>
      </p:sp>
      <p:pic>
        <p:nvPicPr>
          <p:cNvPr id="9" name="Picture 8" descr="A logo with a tree&#10;&#10;AI-generated content may be incorrect.">
            <a:extLst>
              <a:ext uri="{FF2B5EF4-FFF2-40B4-BE49-F238E27FC236}">
                <a16:creationId xmlns:a16="http://schemas.microsoft.com/office/drawing/2014/main" id="{99EF710E-79D5-8F33-7DA7-C4D6DC90B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3180B6-6DE0-FC57-E75D-DA305AC3D2EA}"/>
              </a:ext>
            </a:extLst>
          </p:cNvPr>
          <p:cNvSpPr txBox="1"/>
          <p:nvPr/>
        </p:nvSpPr>
        <p:spPr>
          <a:xfrm>
            <a:off x="414337" y="1077592"/>
            <a:ext cx="974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Several microgrant applications were made by residents and supported by Community Council to provide workshops and activities in 2024/2025. Responsibility for the funds transferred to CEDAR when the Community Council wrapped in 2025.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095EFB-D34D-42F9-EBFE-4EEB39BCC3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01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2DBD1-1727-F753-7CFB-F30FE58EC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BC693-D836-AC15-75C9-4435F7FFB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30" y="59806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b="1" dirty="0"/>
              <a:t>Treasurers Report – 2025 Health &amp; Wellbeing Initiatives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618EAB-FDAE-12A3-B231-74742432B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08027"/>
              </p:ext>
            </p:extLst>
          </p:nvPr>
        </p:nvGraphicFramePr>
        <p:xfrm>
          <a:off x="414337" y="1977970"/>
          <a:ext cx="1085374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488">
                  <a:extLst>
                    <a:ext uri="{9D8B030D-6E8A-4147-A177-3AD203B41FA5}">
                      <a16:colId xmlns:a16="http://schemas.microsoft.com/office/drawing/2014/main" val="830995067"/>
                    </a:ext>
                  </a:extLst>
                </a:gridCol>
                <a:gridCol w="3108008">
                  <a:extLst>
                    <a:ext uri="{9D8B030D-6E8A-4147-A177-3AD203B41FA5}">
                      <a16:colId xmlns:a16="http://schemas.microsoft.com/office/drawing/2014/main" val="3162808179"/>
                    </a:ext>
                  </a:extLst>
                </a:gridCol>
                <a:gridCol w="2170748">
                  <a:extLst>
                    <a:ext uri="{9D8B030D-6E8A-4147-A177-3AD203B41FA5}">
                      <a16:colId xmlns:a16="http://schemas.microsoft.com/office/drawing/2014/main" val="2325227468"/>
                    </a:ext>
                  </a:extLst>
                </a:gridCol>
                <a:gridCol w="2170748">
                  <a:extLst>
                    <a:ext uri="{9D8B030D-6E8A-4147-A177-3AD203B41FA5}">
                      <a16:colId xmlns:a16="http://schemas.microsoft.com/office/drawing/2014/main" val="3475193103"/>
                    </a:ext>
                  </a:extLst>
                </a:gridCol>
                <a:gridCol w="2170748">
                  <a:extLst>
                    <a:ext uri="{9D8B030D-6E8A-4147-A177-3AD203B41FA5}">
                      <a16:colId xmlns:a16="http://schemas.microsoft.com/office/drawing/2014/main" val="143466580"/>
                    </a:ext>
                  </a:extLst>
                </a:gridCol>
              </a:tblGrid>
              <a:tr h="230833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Funder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Spent 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Outstanding</a:t>
                      </a:r>
                    </a:p>
                  </a:txBody>
                  <a:tcPr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023915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VASLAN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Indoor Bowls Mats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£2,520.00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£2,520.00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9628186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VASLAN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Gardening tools, seeds, plants, etc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£500.00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£341.96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£158.04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633840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VASLAN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Easy mover instructor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£1,500.00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£518.73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£981.27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924253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VASLAN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Travel expenses estimate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£250.00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£250.00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857463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VASLAN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Tuesday tea ingredients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£600.00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£600.00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45991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r>
                        <a:rPr lang="en-GB" sz="1600" dirty="0"/>
                        <a:t>VASLAN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Venue hire for group and events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£12,050.00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£1,370.01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£10,679.99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488543"/>
                  </a:ext>
                </a:extLst>
              </a:tr>
              <a:tr h="230833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£17,420.00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£2,230.70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£15,189.30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060666"/>
                  </a:ext>
                </a:extLst>
              </a:tr>
            </a:tbl>
          </a:graphicData>
        </a:graphic>
      </p:graphicFrame>
      <p:pic>
        <p:nvPicPr>
          <p:cNvPr id="9" name="Picture 8" descr="A logo with a tree&#10;&#10;AI-generated content may be incorrect.">
            <a:extLst>
              <a:ext uri="{FF2B5EF4-FFF2-40B4-BE49-F238E27FC236}">
                <a16:creationId xmlns:a16="http://schemas.microsoft.com/office/drawing/2014/main" id="{1B3C328A-6660-F248-C4D3-E8ACD86A7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C16D2C-0862-3392-912F-D093A9CE6FB7}"/>
              </a:ext>
            </a:extLst>
          </p:cNvPr>
          <p:cNvSpPr txBox="1"/>
          <p:nvPr/>
        </p:nvSpPr>
        <p:spPr>
          <a:xfrm>
            <a:off x="414337" y="1115598"/>
            <a:ext cx="885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 2025 an application was made to VASLAN to support the health and well being of adults within the local community. An award of £17,420 was given to cover the cost of initiatives below. The funding was for an 18-month period.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4C62C4-625D-80CD-31B3-64E72E5B01D9}"/>
              </a:ext>
            </a:extLst>
          </p:cNvPr>
          <p:cNvSpPr txBox="1"/>
          <p:nvPr/>
        </p:nvSpPr>
        <p:spPr>
          <a:xfrm>
            <a:off x="414337" y="4691586"/>
            <a:ext cx="88582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Decisions Required:</a:t>
            </a:r>
          </a:p>
          <a:p>
            <a:endParaRPr lang="en-GB" sz="1600" dirty="0"/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Apply to transfer forecasted underspend within Venue Hire and transfer this to Indoor Bowls to allow for 2 rinks to be purchased costing </a:t>
            </a:r>
            <a:r>
              <a:rPr lang="en-GB" sz="1600" b="1" dirty="0"/>
              <a:t>£3,791.60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Decide on how the £250 Travel Expenses budget could be spent.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F9CB5F-2B82-9196-D37E-11180AA76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72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533CF9-0416-9C49-941C-0EA61287A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461" y="728664"/>
            <a:ext cx="4984813" cy="315708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Appendix</a:t>
            </a:r>
          </a:p>
        </p:txBody>
      </p:sp>
      <p:pic>
        <p:nvPicPr>
          <p:cNvPr id="4" name="Picture 3" descr="A logo with a tree&#10;&#10;AI-generated content may be incorrect.">
            <a:extLst>
              <a:ext uri="{FF2B5EF4-FFF2-40B4-BE49-F238E27FC236}">
                <a16:creationId xmlns:a16="http://schemas.microsoft.com/office/drawing/2014/main" id="{B06C118F-0F5E-5A55-703E-F00BB14CC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5" r="5385" b="3"/>
          <a:stretch>
            <a:fillRect/>
          </a:stretch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27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DF0E122-53B1-5869-717A-D2AA63F0F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286799"/>
              </p:ext>
            </p:extLst>
          </p:nvPr>
        </p:nvGraphicFramePr>
        <p:xfrm>
          <a:off x="219074" y="1865794"/>
          <a:ext cx="11839586" cy="2979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8163">
                  <a:extLst>
                    <a:ext uri="{9D8B030D-6E8A-4147-A177-3AD203B41FA5}">
                      <a16:colId xmlns:a16="http://schemas.microsoft.com/office/drawing/2014/main" val="3606845487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748724676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336300113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155740142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1252373762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3190815506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764640828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537614919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178031915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663519829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3956712877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4011645430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756387083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3517809648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1186024378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3885531169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126197968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1178589783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513617992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1468096133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1485368577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882102393"/>
                    </a:ext>
                  </a:extLst>
                </a:gridCol>
              </a:tblGrid>
              <a:tr h="21262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MONTH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CEDAR Admin</a:t>
                      </a: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Hall </a:t>
                      </a:r>
                      <a:r>
                        <a:rPr lang="en-GB" sz="800" u="none" strike="noStrike" dirty="0" err="1">
                          <a:effectLst/>
                          <a:latin typeface="+mn-lt"/>
                        </a:rPr>
                        <a:t>Wifi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Hall Funding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Basket Making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Parent &amp; Toddler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Felt Making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Fabric Making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Alterations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Tai Chi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Indoor Bowls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Gardening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Easy Movers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Travel Expenses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TOT Expenses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Venue Hire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Misc (Grant)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Micro-Grant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Visit Travel Expenses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Lyndsey Gift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Book Fair Income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Hall Booking Income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369445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MAY-24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£347.59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1936322911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JUN-24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£328.89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2101737616"/>
                  </a:ext>
                </a:extLst>
              </a:tr>
              <a:tr h="11307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JUL-24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£314.86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3621808082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£300.83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1540598127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SEP-24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£4.15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4181128752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OCT-24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£3,025.11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£5,230.49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£477.40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£1,000.00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£121.50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3178438218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NOV-24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£230.69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411788310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DEC-24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£192.44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£416.00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£404.20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£435.10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730806971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JAN-25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£136.33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730419416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FEB-25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£99.93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£37.98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£953.00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£94.29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£93.10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£2,520.00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£1,500.00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£250.00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£600.00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£11,970.52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1841987730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£109.60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£113.60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£27.65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£308.04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£11,942.47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3347367679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£22.05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£802.73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£44.15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£38.80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-£8.56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£11,818.29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£10,000.00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-£8.00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3877312954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MAY-25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£4,513.11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£754.21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£1,356.00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£11,569.99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£8,500.00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196B24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27690342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£729.95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£158.04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£1,212.00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£11,549.99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814686227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JUL-25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£4,114.78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£629.95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£1,032.00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£11,309.99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£53.91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3078150677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£504.95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£981.27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£10,974.99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£101.41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3902134816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SEP-25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£379.95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£10,679.99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/>
                </a:tc>
                <a:extLst>
                  <a:ext uri="{0D108BD9-81ED-4DB2-BD59-A6C34878D82A}">
                    <a16:rowId xmlns:a16="http://schemas.microsoft.com/office/drawing/2014/main" val="3236755898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778" marR="5778" marT="577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157891"/>
                  </a:ext>
                </a:extLst>
              </a:tr>
              <a:tr h="1063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Closing Balance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£22.05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£3,025.11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£4,114.78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£37.98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£379.95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£44.15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£38.80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-£8.56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£27.65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£2,520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£158.04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£981.27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£250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£600</a:t>
                      </a:r>
                    </a:p>
                  </a:txBody>
                  <a:tcPr marL="5778" marR="5778" marT="5778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£10,679.99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£4.15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£8,500.00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£121.50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-£8.00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£101.41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£1,922.50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18930075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856E1B82-4E78-9BE2-A7B0-09616DC05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934" y="287223"/>
            <a:ext cx="10860566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Treasurers Report </a:t>
            </a:r>
            <a:r>
              <a:rPr lang="en-GB" sz="4000" dirty="0"/>
              <a:t>– Closing Balances by Month</a:t>
            </a:r>
          </a:p>
        </p:txBody>
      </p:sp>
      <p:pic>
        <p:nvPicPr>
          <p:cNvPr id="8" name="Picture 7" descr="A logo with a tree&#10;&#10;AI-generated content may be incorrect.">
            <a:extLst>
              <a:ext uri="{FF2B5EF4-FFF2-40B4-BE49-F238E27FC236}">
                <a16:creationId xmlns:a16="http://schemas.microsoft.com/office/drawing/2014/main" id="{52D3EC4D-468C-CE60-6857-891B5F1D4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D45A50-95A2-05A8-8EFA-488F9E7152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77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0457-64CF-9101-7CFD-8846D0962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3"/>
            <a:ext cx="10515600" cy="1325563"/>
          </a:xfrm>
        </p:spPr>
        <p:txBody>
          <a:bodyPr/>
          <a:lstStyle/>
          <a:p>
            <a:r>
              <a:rPr lang="en-GB" dirty="0"/>
              <a:t>CEDAR Finances by Month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C6A48F7-E6E0-4534-892B-A1F7506577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221138"/>
              </p:ext>
            </p:extLst>
          </p:nvPr>
        </p:nvGraphicFramePr>
        <p:xfrm>
          <a:off x="838200" y="1533337"/>
          <a:ext cx="6781801" cy="4351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5475">
                  <a:extLst>
                    <a:ext uri="{9D8B030D-6E8A-4147-A177-3AD203B41FA5}">
                      <a16:colId xmlns:a16="http://schemas.microsoft.com/office/drawing/2014/main" val="2649150820"/>
                    </a:ext>
                  </a:extLst>
                </a:gridCol>
                <a:gridCol w="2443163">
                  <a:extLst>
                    <a:ext uri="{9D8B030D-6E8A-4147-A177-3AD203B41FA5}">
                      <a16:colId xmlns:a16="http://schemas.microsoft.com/office/drawing/2014/main" val="3657806428"/>
                    </a:ext>
                  </a:extLst>
                </a:gridCol>
                <a:gridCol w="2443163">
                  <a:extLst>
                    <a:ext uri="{9D8B030D-6E8A-4147-A177-3AD203B41FA5}">
                      <a16:colId xmlns:a16="http://schemas.microsoft.com/office/drawing/2014/main" val="2954534856"/>
                    </a:ext>
                  </a:extLst>
                </a:gridCol>
              </a:tblGrid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Income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Expenditure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67351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2024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£12,113.95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£307.56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06833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Qtr2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8450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£500.00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£171.11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85442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May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£500.00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£152.41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26131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Jun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£18.70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60655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Qtr3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8450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£28.06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83267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Aug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£14.03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91625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Sep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£14.03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45844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Qtr4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8450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£11,613.95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£108.39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55799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Oct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£9,854.50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127813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Nov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£70.14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21100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Dec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£1,759.45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£38.25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722625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£29,673.91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£7,967.53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2112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Qtr1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8450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£17,420.00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£2,223.13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974874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Jan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£56.11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23203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Feb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£17,420.00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£1,104.17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31007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Mar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£1,062.85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65598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Qtr2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8450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£10,702.50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£3,895.34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79469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Apr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£10,230.00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£898.88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458464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May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£262.50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£2,658.20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46104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Jun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£210.00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£338.26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2633252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Qtr3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8450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£1,551.41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£1,849.06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83426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Jul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£488.91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£738.33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980134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Aug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£515.00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£690.73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489014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Sep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6899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£547.50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£420.00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3317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Grand Total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£41,787.86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u="none" strike="noStrike" dirty="0">
                          <a:effectLst/>
                        </a:rPr>
                        <a:t>£8,275.09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717" marR="8717" marT="8717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54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764DC6D-8603-2DF0-A425-6D45744EB6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  <p:pic>
        <p:nvPicPr>
          <p:cNvPr id="3" name="Picture 2" descr="A logo with a tree&#10;&#10;AI-generated content may be incorrect.">
            <a:extLst>
              <a:ext uri="{FF2B5EF4-FFF2-40B4-BE49-F238E27FC236}">
                <a16:creationId xmlns:a16="http://schemas.microsoft.com/office/drawing/2014/main" id="{2789A1A0-23E6-1738-F216-D06C79427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04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970D90-A51B-2C82-B53A-E418294EC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240814"/>
              </p:ext>
            </p:extLst>
          </p:nvPr>
        </p:nvGraphicFramePr>
        <p:xfrm>
          <a:off x="571071" y="1617747"/>
          <a:ext cx="10137561" cy="33392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3084">
                  <a:extLst>
                    <a:ext uri="{9D8B030D-6E8A-4147-A177-3AD203B41FA5}">
                      <a16:colId xmlns:a16="http://schemas.microsoft.com/office/drawing/2014/main" val="1396248712"/>
                    </a:ext>
                  </a:extLst>
                </a:gridCol>
                <a:gridCol w="2336879">
                  <a:extLst>
                    <a:ext uri="{9D8B030D-6E8A-4147-A177-3AD203B41FA5}">
                      <a16:colId xmlns:a16="http://schemas.microsoft.com/office/drawing/2014/main" val="234517385"/>
                    </a:ext>
                  </a:extLst>
                </a:gridCol>
                <a:gridCol w="1664413">
                  <a:extLst>
                    <a:ext uri="{9D8B030D-6E8A-4147-A177-3AD203B41FA5}">
                      <a16:colId xmlns:a16="http://schemas.microsoft.com/office/drawing/2014/main" val="1034543116"/>
                    </a:ext>
                  </a:extLst>
                </a:gridCol>
                <a:gridCol w="2106202">
                  <a:extLst>
                    <a:ext uri="{9D8B030D-6E8A-4147-A177-3AD203B41FA5}">
                      <a16:colId xmlns:a16="http://schemas.microsoft.com/office/drawing/2014/main" val="1121959437"/>
                    </a:ext>
                  </a:extLst>
                </a:gridCol>
                <a:gridCol w="925661">
                  <a:extLst>
                    <a:ext uri="{9D8B030D-6E8A-4147-A177-3AD203B41FA5}">
                      <a16:colId xmlns:a16="http://schemas.microsoft.com/office/drawing/2014/main" val="2059153626"/>
                    </a:ext>
                  </a:extLst>
                </a:gridCol>
                <a:gridCol w="925661">
                  <a:extLst>
                    <a:ext uri="{9D8B030D-6E8A-4147-A177-3AD203B41FA5}">
                      <a16:colId xmlns:a16="http://schemas.microsoft.com/office/drawing/2014/main" val="2370257797"/>
                    </a:ext>
                  </a:extLst>
                </a:gridCol>
                <a:gridCol w="925661">
                  <a:extLst>
                    <a:ext uri="{9D8B030D-6E8A-4147-A177-3AD203B41FA5}">
                      <a16:colId xmlns:a16="http://schemas.microsoft.com/office/drawing/2014/main" val="1226179134"/>
                    </a:ext>
                  </a:extLst>
                </a:gridCol>
              </a:tblGrid>
              <a:tr h="292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Date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Details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Funding Source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Category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Debit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Credit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Balance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664359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01 May 2024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Land Registry Search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CEDAR ADMIN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£36.00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-£36.00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732318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08 May 2024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Microgrant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£500.00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£464.00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2662741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09 May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Website Contribution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£33.60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£430.40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7942769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09 May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CEDAR Meeting Hall Booking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£26.70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£403.70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6506872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13 May 2024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Meeting Hall Booking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Microgrant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£56.11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£347.59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993436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17 June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Meeting Hall Booking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£18.70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£328.89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98193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07 August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Meeting Hall Booking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CEDAR ADMIN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£14.03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£314.86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740651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17 September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Meeting Hall Booking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£14.03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£300.83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318618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24 October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Community Council Funds Transfer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Community Council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Community Council Funds Transfer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£8,733.00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£9,033.83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409841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28 October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SC CLE24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Travel Expenses Credit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Visit Travel Expenses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£36.90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£9,070.73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973584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28 October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SC CLE24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Travel Expenses Credit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Visit Travel Expenses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£27.45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£9,098.18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549345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28 October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SC CLE24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Travel Expenses Credit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Visit Travel Expenses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£54.45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£9,152.63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231716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30 October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SC CLE24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Travel Expenses Credit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Visit Travel Expenses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£2.70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£9,155.33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0203036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31 October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Parent &amp; Toddler 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The Corra Foundation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Parent &amp; Toddler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£1,000.00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£10,155.33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035314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12 November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Meeting Hall Booking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£28.06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£10,127.27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830315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12 November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Meeting Hall Booking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£42.08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£10,085.19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31476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03 December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2024 Well Being 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2024 Well Being 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£1,755.30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£11,840.49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301266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05 December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Expenses  - L Devaney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Microgrant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CEDAR ADMIN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£38.25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£11,802.24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3954388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11 December 2024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Miscellaneous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Misc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Misc (Grant)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>
                          <a:effectLst/>
                        </a:rPr>
                        <a:t>£4.15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000" u="none" strike="noStrike" dirty="0">
                          <a:effectLst/>
                        </a:rPr>
                        <a:t>£11,806.39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28772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43D0097-A9B2-9DC5-2B76-9A37450F52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  <p:pic>
        <p:nvPicPr>
          <p:cNvPr id="6" name="Picture 5" descr="A logo with a tree&#10;&#10;AI-generated content may be incorrect.">
            <a:extLst>
              <a:ext uri="{FF2B5EF4-FFF2-40B4-BE49-F238E27FC236}">
                <a16:creationId xmlns:a16="http://schemas.microsoft.com/office/drawing/2014/main" id="{D1EAFD5D-884A-B2CE-E80B-BDCEB9414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0069F85-4D98-D752-C96F-6BD3F4F2A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3"/>
            <a:ext cx="10515600" cy="1325563"/>
          </a:xfrm>
        </p:spPr>
        <p:txBody>
          <a:bodyPr/>
          <a:lstStyle/>
          <a:p>
            <a:r>
              <a:rPr lang="en-GB" dirty="0"/>
              <a:t>2024 Financial Statement</a:t>
            </a:r>
          </a:p>
        </p:txBody>
      </p:sp>
    </p:spTree>
    <p:extLst>
      <p:ext uri="{BB962C8B-B14F-4D97-AF65-F5344CB8AC3E}">
        <p14:creationId xmlns:p14="http://schemas.microsoft.com/office/powerpoint/2010/main" val="178919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EE681-CCFD-81C1-7B97-7F1B27E2B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7EDF1C-3ADE-F501-6FFC-B1BB0AF8AA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  <p:pic>
        <p:nvPicPr>
          <p:cNvPr id="6" name="Picture 5" descr="A logo with a tree&#10;&#10;AI-generated content may be incorrect.">
            <a:extLst>
              <a:ext uri="{FF2B5EF4-FFF2-40B4-BE49-F238E27FC236}">
                <a16:creationId xmlns:a16="http://schemas.microsoft.com/office/drawing/2014/main" id="{17FCA731-3409-025F-9966-40CF26A67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3640BCD-05DB-626B-7F2C-1EC3BBBA5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3"/>
            <a:ext cx="10515600" cy="1325563"/>
          </a:xfrm>
        </p:spPr>
        <p:txBody>
          <a:bodyPr/>
          <a:lstStyle/>
          <a:p>
            <a:r>
              <a:rPr lang="en-GB" dirty="0"/>
              <a:t>Q1 2025 Financial Statement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522EAF-D32A-1EF1-5760-A734A13CE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348085"/>
              </p:ext>
            </p:extLst>
          </p:nvPr>
        </p:nvGraphicFramePr>
        <p:xfrm>
          <a:off x="838200" y="2039938"/>
          <a:ext cx="10515599" cy="27794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7462">
                  <a:extLst>
                    <a:ext uri="{9D8B030D-6E8A-4147-A177-3AD203B41FA5}">
                      <a16:colId xmlns:a16="http://schemas.microsoft.com/office/drawing/2014/main" val="3673630256"/>
                    </a:ext>
                  </a:extLst>
                </a:gridCol>
                <a:gridCol w="2287957">
                  <a:extLst>
                    <a:ext uri="{9D8B030D-6E8A-4147-A177-3AD203B41FA5}">
                      <a16:colId xmlns:a16="http://schemas.microsoft.com/office/drawing/2014/main" val="2553000196"/>
                    </a:ext>
                  </a:extLst>
                </a:gridCol>
                <a:gridCol w="1504120">
                  <a:extLst>
                    <a:ext uri="{9D8B030D-6E8A-4147-A177-3AD203B41FA5}">
                      <a16:colId xmlns:a16="http://schemas.microsoft.com/office/drawing/2014/main" val="2710904511"/>
                    </a:ext>
                  </a:extLst>
                </a:gridCol>
                <a:gridCol w="1509416">
                  <a:extLst>
                    <a:ext uri="{9D8B030D-6E8A-4147-A177-3AD203B41FA5}">
                      <a16:colId xmlns:a16="http://schemas.microsoft.com/office/drawing/2014/main" val="3305403689"/>
                    </a:ext>
                  </a:extLst>
                </a:gridCol>
                <a:gridCol w="1991370">
                  <a:extLst>
                    <a:ext uri="{9D8B030D-6E8A-4147-A177-3AD203B41FA5}">
                      <a16:colId xmlns:a16="http://schemas.microsoft.com/office/drawing/2014/main" val="3644823030"/>
                    </a:ext>
                  </a:extLst>
                </a:gridCol>
                <a:gridCol w="691154">
                  <a:extLst>
                    <a:ext uri="{9D8B030D-6E8A-4147-A177-3AD203B41FA5}">
                      <a16:colId xmlns:a16="http://schemas.microsoft.com/office/drawing/2014/main" val="2128954340"/>
                    </a:ext>
                  </a:extLst>
                </a:gridCol>
                <a:gridCol w="752060">
                  <a:extLst>
                    <a:ext uri="{9D8B030D-6E8A-4147-A177-3AD203B41FA5}">
                      <a16:colId xmlns:a16="http://schemas.microsoft.com/office/drawing/2014/main" val="4248977135"/>
                    </a:ext>
                  </a:extLst>
                </a:gridCol>
                <a:gridCol w="752060">
                  <a:extLst>
                    <a:ext uri="{9D8B030D-6E8A-4147-A177-3AD203B41FA5}">
                      <a16:colId xmlns:a16="http://schemas.microsoft.com/office/drawing/2014/main" val="1637224581"/>
                    </a:ext>
                  </a:extLst>
                </a:gridCol>
              </a:tblGrid>
              <a:tr h="29257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Date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Details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Invoice/Receipt Ref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Funding Source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Category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Debit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Credit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BALANCE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071496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14 January 2025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CEDAR Meeting Hall Booking 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CEDAR ADMIN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£42.08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£11,764.31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6241591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14 January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CEDAR Meeting Hall Booking 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CEDAR ADMIN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£14.03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£11,750.28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673514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03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sv-SE" sz="800" u="none" strike="noStrike" dirty="0">
                          <a:effectLst/>
                        </a:rPr>
                        <a:t>Vaslan Inv CED25/Vas/001</a:t>
                      </a:r>
                      <a:endParaRPr lang="sv-SE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VASLAN Health &amp; Wellbeing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VASLAN Health &amp; Wellbeing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£17,420.00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£29,170.28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467482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02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Fair Isle Basket Making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Basket Making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£410.00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£28,760.28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346683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02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Fair Isle Basket Making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Microgrant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Basket Making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£29.42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£28,730.86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322049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13 February 2025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Hall Hire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2000651046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VASLAN Health &amp; Wellbeing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Venue Hire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£51.43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£28,679.43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532706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02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Hall Hire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2000651237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VASLAN Health &amp; Wellbeing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Venue Hire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£28.05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£28,651.38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828077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18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Parent &amp; Toddler Hall Booking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2000652197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The Corra Foundation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Parent &amp; Toddler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£47.00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£28,604.38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788752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18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Alterations Workshop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Alterations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£28.95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£28,575.43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6323859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18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Alterations Workshop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150225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Alterations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£280.96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£28,294.47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024762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24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Elvanfoot Trolleys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VASLAN Health &amp; Wellbeing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Gardening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£191.96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£28,102.51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502761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24 February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CEDAR Website Contribution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CEDAR ADMIN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£36.40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£28,066.11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024879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14 March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Hall Hire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2000651237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VASLAN Health &amp; Wellbeing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Venue Hire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£28.05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£28,038.06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125228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19 March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Tai Chi Instructor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Tai Chi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£342.00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£27,696.06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427529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24 March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Fabric Making Workshop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Fabric Making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£277.80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£27,418.26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320953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24 March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Fabric Making Workshop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Fabric Making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£24.60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£27,393.66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496672"/>
                  </a:ext>
                </a:extLst>
              </a:tr>
              <a:tr h="14628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28 March 2025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Feltmaking Workshop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Microgrant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800" u="none" strike="noStrike">
                          <a:effectLst/>
                        </a:rPr>
                        <a:t>Felt Making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£390.40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800" u="none" strike="noStrike" dirty="0">
                          <a:effectLst/>
                        </a:rPr>
                        <a:t>£27,003.26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50" marR="7950" marT="79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225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225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35C93-CC69-757C-4FDA-C6D46C81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1B7D14-053C-817A-17A5-D8C58BD537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  <p:pic>
        <p:nvPicPr>
          <p:cNvPr id="6" name="Picture 5" descr="A logo with a tree&#10;&#10;AI-generated content may be incorrect.">
            <a:extLst>
              <a:ext uri="{FF2B5EF4-FFF2-40B4-BE49-F238E27FC236}">
                <a16:creationId xmlns:a16="http://schemas.microsoft.com/office/drawing/2014/main" id="{1D03E6ED-86B2-3237-0A1E-FBA585723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29C4D8E-CEE0-F9DB-190B-08DDED55B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3"/>
            <a:ext cx="10515600" cy="1325563"/>
          </a:xfrm>
        </p:spPr>
        <p:txBody>
          <a:bodyPr/>
          <a:lstStyle/>
          <a:p>
            <a:r>
              <a:rPr lang="en-GB" dirty="0"/>
              <a:t>Q2 2025 Financial Statement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8F3B8D3-F9C0-0100-816E-271326527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195239"/>
              </p:ext>
            </p:extLst>
          </p:nvPr>
        </p:nvGraphicFramePr>
        <p:xfrm>
          <a:off x="838200" y="1385369"/>
          <a:ext cx="10247615" cy="50053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1278">
                  <a:extLst>
                    <a:ext uri="{9D8B030D-6E8A-4147-A177-3AD203B41FA5}">
                      <a16:colId xmlns:a16="http://schemas.microsoft.com/office/drawing/2014/main" val="1976987719"/>
                    </a:ext>
                  </a:extLst>
                </a:gridCol>
                <a:gridCol w="2229652">
                  <a:extLst>
                    <a:ext uri="{9D8B030D-6E8A-4147-A177-3AD203B41FA5}">
                      <a16:colId xmlns:a16="http://schemas.microsoft.com/office/drawing/2014/main" val="2905449556"/>
                    </a:ext>
                  </a:extLst>
                </a:gridCol>
                <a:gridCol w="1465789">
                  <a:extLst>
                    <a:ext uri="{9D8B030D-6E8A-4147-A177-3AD203B41FA5}">
                      <a16:colId xmlns:a16="http://schemas.microsoft.com/office/drawing/2014/main" val="3534720441"/>
                    </a:ext>
                  </a:extLst>
                </a:gridCol>
                <a:gridCol w="1470949">
                  <a:extLst>
                    <a:ext uri="{9D8B030D-6E8A-4147-A177-3AD203B41FA5}">
                      <a16:colId xmlns:a16="http://schemas.microsoft.com/office/drawing/2014/main" val="3383713768"/>
                    </a:ext>
                  </a:extLst>
                </a:gridCol>
                <a:gridCol w="1706617">
                  <a:extLst>
                    <a:ext uri="{9D8B030D-6E8A-4147-A177-3AD203B41FA5}">
                      <a16:colId xmlns:a16="http://schemas.microsoft.com/office/drawing/2014/main" val="443195823"/>
                    </a:ext>
                  </a:extLst>
                </a:gridCol>
                <a:gridCol w="907544">
                  <a:extLst>
                    <a:ext uri="{9D8B030D-6E8A-4147-A177-3AD203B41FA5}">
                      <a16:colId xmlns:a16="http://schemas.microsoft.com/office/drawing/2014/main" val="3477653303"/>
                    </a:ext>
                  </a:extLst>
                </a:gridCol>
                <a:gridCol w="732893">
                  <a:extLst>
                    <a:ext uri="{9D8B030D-6E8A-4147-A177-3AD203B41FA5}">
                      <a16:colId xmlns:a16="http://schemas.microsoft.com/office/drawing/2014/main" val="3653286422"/>
                    </a:ext>
                  </a:extLst>
                </a:gridCol>
                <a:gridCol w="732893">
                  <a:extLst>
                    <a:ext uri="{9D8B030D-6E8A-4147-A177-3AD203B41FA5}">
                      <a16:colId xmlns:a16="http://schemas.microsoft.com/office/drawing/2014/main" val="928750150"/>
                    </a:ext>
                  </a:extLst>
                </a:gridCol>
              </a:tblGrid>
              <a:tr h="19283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Date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Details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Invoice/Receipt Ref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Funding Source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Category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Debit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Credit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BALANCE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597931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01 April 2025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2000668327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The Corra Foundation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£47.00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£26,956.26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346108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CEDAR Meeting Hall Booking 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4/2/25 2000658803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£14.03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£26,942.23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247429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Sewing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15/2/25 2000658829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Alterations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£56.10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£26,886.13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4168871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18&amp;25/2/25 2000658874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£28.06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£26,858.07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461974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Tai Chi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7&amp;14&amp;21/2/25 2000658861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Tai Chi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£28.05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£26,830.02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9444938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Hire  Alterations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1/2/25 2000658858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Alterations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£46.75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£26,783.27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416855"/>
                  </a:ext>
                </a:extLst>
              </a:tr>
              <a:tr h="10899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02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Tai Chi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7&amp;14&amp;21&amp;28/3/25 2000668330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Tai Chi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£37.40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£26,745.87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73516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02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Fabric Making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2000668217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Fabric Making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£74.80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£26,671.07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25256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02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Felt Making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2000668233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Felt Making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£65.45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£26,605.62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821978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02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 11&amp;18&amp;25/3/25 2000668181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£42.09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£26,563.53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509368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08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2000561521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The Corra Foundation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£44.52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£26,519.01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3035362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09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2000599166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The Corra Foundation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£58.75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£26,460.26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114249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16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Various donations for Lyndsey Devaney - anonymised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Misc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Lyndsey Gift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£215.00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£26,675.26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583331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23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Various donations for Lyndsey Devaney - anonymised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Misc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Lyndsey Gift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£26,690.26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487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22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Gift for Lyndsey Devaney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Misc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Lyndsey Gift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£238.00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£26,452.26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187127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24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Replacement bags for dispensers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CEDAR ADMIN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£77.88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£26,374.38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84147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28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Camera Club Hall Booking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Crawford Bowling Club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£26,334.38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151443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28 April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 Funds Transfer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SL Council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Micro-Grant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£10,000.00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£36,334.38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768070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02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2000672177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The Corra Foundation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£48.52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£36,285.86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0051121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02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2000672258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Venue Hire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£97.00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£36,188.86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436808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09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 Award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MG25-JQ-BOILER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Micro-Grant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£500.00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£35,688.86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592040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13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 Award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MG25-JPG-RECLAIMERS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Micro-Grant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£500.00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£35,188.86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23387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15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Timpson - key cutting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Community Council Funds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Funding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£80.00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£35,108.86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327782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 Award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MG25-SMP-CRAWPRIM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Micro-Grant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£500.00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£34,608.86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269922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29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Buildings Zurich Insurance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Community Council Funds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Funding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£637.38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£33,971.48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715962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29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Instructor Cost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CEDAR/EMVRS/28525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£144.00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£33,827.48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619733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29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CEPE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£33,947.48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677790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30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2000672258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£38.80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£33,908.68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69196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31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£12.50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£33,896.18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581092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31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£12.50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£33,908.68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171518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31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£80.00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£33,828.68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119340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31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£80.00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£33,908.68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1938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31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£33,888.68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521776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31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£33,908.68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1774577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31 May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YOGA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£33,938.68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957902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03 June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2000678469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The Corra Foundation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£24.26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£33,914.42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542416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24 June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New Lawnmower/strimmer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INV240625DR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Gardening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£150.00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£33,764.42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115418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27 June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Instructor Cost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CEDAR/EMVRS/26625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£144.00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£33,620.42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34619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27 June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INV00054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£33,600.42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676699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27 June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INV00054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£33,620.42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60223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24 June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CEPE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INV00004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£70.00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£33,690.42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853905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24 June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CEPE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INV00001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£90.00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£33,780.42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4291898"/>
                  </a:ext>
                </a:extLst>
              </a:tr>
              <a:tr h="9641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25 June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YOGA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£33,810.42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240" marR="5240" marT="524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946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73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0A652-5C14-B3A4-CFCE-7DD904672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437813-2CE4-E3EC-FEF4-2006A82AE2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" t="42145" r="11465" b="25717"/>
          <a:stretch>
            <a:fillRect/>
          </a:stretch>
        </p:blipFill>
        <p:spPr>
          <a:xfrm>
            <a:off x="0" y="6103746"/>
            <a:ext cx="12192000" cy="428625"/>
          </a:xfrm>
          <a:prstGeom prst="rect">
            <a:avLst/>
          </a:prstGeom>
        </p:spPr>
      </p:pic>
      <p:pic>
        <p:nvPicPr>
          <p:cNvPr id="6" name="Picture 5" descr="A logo with a tree&#10;&#10;AI-generated content may be incorrect.">
            <a:extLst>
              <a:ext uri="{FF2B5EF4-FFF2-40B4-BE49-F238E27FC236}">
                <a16:creationId xmlns:a16="http://schemas.microsoft.com/office/drawing/2014/main" id="{CAEAD1E2-8D9A-AAC8-21C8-4DD530F92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630" y="123057"/>
            <a:ext cx="1272410" cy="126231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19D8E7-44B0-050F-2E4C-7379EB6F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3"/>
            <a:ext cx="10515600" cy="1325563"/>
          </a:xfrm>
        </p:spPr>
        <p:txBody>
          <a:bodyPr/>
          <a:lstStyle/>
          <a:p>
            <a:r>
              <a:rPr lang="en-GB" dirty="0"/>
              <a:t>Q3 YTD 2025 Financial Statement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AFC8C5-7426-5CD6-69B9-79F9CC028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094369"/>
              </p:ext>
            </p:extLst>
          </p:nvPr>
        </p:nvGraphicFramePr>
        <p:xfrm>
          <a:off x="838199" y="1224800"/>
          <a:ext cx="9870431" cy="5314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424">
                  <a:extLst>
                    <a:ext uri="{9D8B030D-6E8A-4147-A177-3AD203B41FA5}">
                      <a16:colId xmlns:a16="http://schemas.microsoft.com/office/drawing/2014/main" val="2021751412"/>
                    </a:ext>
                  </a:extLst>
                </a:gridCol>
                <a:gridCol w="2147584">
                  <a:extLst>
                    <a:ext uri="{9D8B030D-6E8A-4147-A177-3AD203B41FA5}">
                      <a16:colId xmlns:a16="http://schemas.microsoft.com/office/drawing/2014/main" val="3675878988"/>
                    </a:ext>
                  </a:extLst>
                </a:gridCol>
                <a:gridCol w="1411837">
                  <a:extLst>
                    <a:ext uri="{9D8B030D-6E8A-4147-A177-3AD203B41FA5}">
                      <a16:colId xmlns:a16="http://schemas.microsoft.com/office/drawing/2014/main" val="3575436270"/>
                    </a:ext>
                  </a:extLst>
                </a:gridCol>
                <a:gridCol w="1416809">
                  <a:extLst>
                    <a:ext uri="{9D8B030D-6E8A-4147-A177-3AD203B41FA5}">
                      <a16:colId xmlns:a16="http://schemas.microsoft.com/office/drawing/2014/main" val="605473659"/>
                    </a:ext>
                  </a:extLst>
                </a:gridCol>
                <a:gridCol w="1869192">
                  <a:extLst>
                    <a:ext uri="{9D8B030D-6E8A-4147-A177-3AD203B41FA5}">
                      <a16:colId xmlns:a16="http://schemas.microsoft.com/office/drawing/2014/main" val="1723002278"/>
                    </a:ext>
                  </a:extLst>
                </a:gridCol>
                <a:gridCol w="648749">
                  <a:extLst>
                    <a:ext uri="{9D8B030D-6E8A-4147-A177-3AD203B41FA5}">
                      <a16:colId xmlns:a16="http://schemas.microsoft.com/office/drawing/2014/main" val="2963064769"/>
                    </a:ext>
                  </a:extLst>
                </a:gridCol>
                <a:gridCol w="705918">
                  <a:extLst>
                    <a:ext uri="{9D8B030D-6E8A-4147-A177-3AD203B41FA5}">
                      <a16:colId xmlns:a16="http://schemas.microsoft.com/office/drawing/2014/main" val="1056085262"/>
                    </a:ext>
                  </a:extLst>
                </a:gridCol>
                <a:gridCol w="705918">
                  <a:extLst>
                    <a:ext uri="{9D8B030D-6E8A-4147-A177-3AD203B41FA5}">
                      <a16:colId xmlns:a16="http://schemas.microsoft.com/office/drawing/2014/main" val="1590151646"/>
                    </a:ext>
                  </a:extLst>
                </a:gridCol>
              </a:tblGrid>
              <a:tr h="18114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Date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Details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Invoice/Receipt Ref</a:t>
                      </a:r>
                      <a:endParaRPr lang="en-GB" sz="1100" b="1" i="0" u="none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Funding Source</a:t>
                      </a:r>
                      <a:endParaRPr lang="en-GB" sz="1100" b="1" i="0" u="none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Category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Debit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Credit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solidFill>
                      <a:srgbClr val="0065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BALANCE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solidFill>
                      <a:srgbClr val="006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6830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09 July 2025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YOGA Hall Booking 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Income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£33,855.42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360936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17 July 2025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Parent &amp; Toddler Hall Booking 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INV00013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The Corra Foundation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£100.00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£33,755.42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517729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Parent &amp; Toddler Hall Booking 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£100.00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£33,855.42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434714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Hall Hire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INV00015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£33,815.42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974663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Hall Hire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£33,855.42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10928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VASLAN Health &amp; Wellbeing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£160.00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£33,695.42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406376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INV00014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£160.00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£33,855.42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710547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Carpet Bowls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INV00053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Venue Hire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£33,835.42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185319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Carpet Bowls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INV00053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£33,855.42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072612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Citizens Advice Session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INV00064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£33,835.42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873013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17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Citizens Advice Session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INV00064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£33,855.42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24514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18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Aureos Energy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INV00063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 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£33,905.42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47787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21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Tokens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600000001598173007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Community Council Funds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Funding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£27.99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£33,877.43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3281825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25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New Hall Shelving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200000001596463014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Community Council Funds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Funding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£185.97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£33,691.46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7752264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26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£53.91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£33,745.37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103967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28 July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BIFFA Waste Collection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C66347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Community Council Funds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Funding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£184.37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£33,561.00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2964744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Private Hire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INV00056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 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£7.50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£33,568.50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579859"/>
                  </a:ext>
                </a:extLst>
              </a:tr>
              <a:tr h="9450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Instructor Cost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CEDAR/EMVRS/01825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£180.00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£33,388.50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627036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INV00071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£33,333.50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618103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INV00071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£55.00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£33,388.50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8175079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INV00073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£33,378.50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510454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INV00073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£33,388.50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681953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INV00028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£33,188.50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74720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INV00028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£33,388.50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0180555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£33,338.50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961915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£33,388.50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555381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INV00027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The Corra Foundation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£125.00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£33,263.50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486797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INV00027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£125.00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£33,388.50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64349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Citizens Advice Session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INV00065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£33,368.50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25509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05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Citizens Advice Session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INV00065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£33,388.50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235360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07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Equipment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£50.73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£33,337.77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413278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30 August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£47.50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£33,385.27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055686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Muirhall Energy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INV00051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£67.50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£33,452.77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527908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INV00074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£33,397.77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764801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Book Fair Hall Booking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INV00074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£55.00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£33,452.77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8086522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£160.00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£33,292.77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174333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Tea On Tueday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INV00032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£160.00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£33,452.77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83689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YOGA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INV00033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£60.00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£33,512.77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106843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£33,472.77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818961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Easy Movers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INV00034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£40.00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£33,512.77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039286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INV00058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£33,492.77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397727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CEDAR Meeting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INV00058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£33,512.77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367757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Citizens Advice Session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INV00066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VASLAN Health &amp; Wellbeing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Venue Hire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£33,492.77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963652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Citizens Advice Session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INV00066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£20.00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£33,512.77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332747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The Corra Foundation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£125.00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£33,387.77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495158"/>
                  </a:ext>
                </a:extLst>
              </a:tr>
              <a:tr h="9057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01 September 2025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Parent &amp; Toddler Hall Booking 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INV00031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Hall Booking Income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 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>
                          <a:effectLst/>
                        </a:rPr>
                        <a:t>£125.00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700" u="none" strike="noStrike" dirty="0">
                          <a:effectLst/>
                        </a:rPr>
                        <a:t>£33,512.77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22" marR="4922" marT="492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834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687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12453</TotalTime>
  <Words>3650</Words>
  <Application>Microsoft Office PowerPoint</Application>
  <PresentationFormat>Widescreen</PresentationFormat>
  <Paragraphs>1524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Aptos Narrow</vt:lpstr>
      <vt:lpstr>Arial</vt:lpstr>
      <vt:lpstr>Calibri</vt:lpstr>
      <vt:lpstr>Office Theme</vt:lpstr>
      <vt:lpstr>CEDAR</vt:lpstr>
      <vt:lpstr>Agenda</vt:lpstr>
      <vt:lpstr>Mission &amp; Goals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Treasurers Report</vt:lpstr>
      <vt:lpstr>Treasurers Report – Income By Category</vt:lpstr>
      <vt:lpstr>Treasurers Report – Spend By Category</vt:lpstr>
      <vt:lpstr>Treasurers Report – 2024 Health &amp; Wellbeing Initiatives</vt:lpstr>
      <vt:lpstr>Treasurers Report – 2025 Health &amp; Wellbeing Initiatives</vt:lpstr>
      <vt:lpstr>Appendix</vt:lpstr>
      <vt:lpstr>Treasurers Report – Closing Balances by Month</vt:lpstr>
      <vt:lpstr>CEDAR Finances by Month</vt:lpstr>
      <vt:lpstr>2024 Financial Statement</vt:lpstr>
      <vt:lpstr>Q1 2025 Financial Statement</vt:lpstr>
      <vt:lpstr>Q2 2025 Financial Statement</vt:lpstr>
      <vt:lpstr>Q3 YTD 2025 Financial Statement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Jones</dc:creator>
  <cp:lastModifiedBy>Daniel Jones</cp:lastModifiedBy>
  <cp:revision>2</cp:revision>
  <dcterms:created xsi:type="dcterms:W3CDTF">2025-07-22T13:24:46Z</dcterms:created>
  <dcterms:modified xsi:type="dcterms:W3CDTF">2025-09-15T15:29:19Z</dcterms:modified>
</cp:coreProperties>
</file>